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drawings/drawing2.xml" ContentType="application/vnd.openxmlformats-officedocument.drawingml.chartshapes+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8.xml" ContentType="application/vnd.ms-office.chartcolorstyle+xml"/>
  <Override PartName="/ppt/charts/style8.xml" ContentType="application/vnd.ms-office.chartstyle+xml"/>
  <Override PartName="/ppt/charts/chart9.xml" ContentType="application/vnd.openxmlformats-officedocument.drawingml.chart+xml"/>
  <Override PartName="/ppt/charts/colors7.xml" ContentType="application/vnd.ms-office.chartcolorstyle+xml"/>
  <Override PartName="/ppt/charts/style7.xml" ContentType="application/vnd.ms-office.chartstyle+xml"/>
  <Override PartName="/ppt/charts/chart8.xml" ContentType="application/vnd.openxmlformats-officedocument.drawingml.chart+xml"/>
  <Override PartName="/ppt/charts/colors6.xml" ContentType="application/vnd.ms-office.chartcolorstyle+xml"/>
  <Override PartName="/ppt/charts/style6.xml" ContentType="application/vnd.ms-office.chartstyle+xml"/>
  <Override PartName="/ppt/charts/chart7.xml" ContentType="application/vnd.openxmlformats-officedocument.drawingml.chart+xml"/>
  <Override PartName="/ppt/charts/colors5.xml" ContentType="application/vnd.ms-office.chartcolorstyle+xml"/>
  <Override PartName="/ppt/charts/style5.xml" ContentType="application/vnd.ms-office.chartstyle+xml"/>
  <Override PartName="/ppt/charts/chart6.xml" ContentType="application/vnd.openxmlformats-officedocument.drawingml.chart+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33"/>
  </p:notesMasterIdLst>
  <p:handoutMasterIdLst>
    <p:handoutMasterId r:id="rId34"/>
  </p:handoutMasterIdLst>
  <p:sldIdLst>
    <p:sldId id="2011" r:id="rId2"/>
    <p:sldId id="2089" r:id="rId3"/>
    <p:sldId id="2144" r:id="rId4"/>
    <p:sldId id="2142" r:id="rId5"/>
    <p:sldId id="2104" r:id="rId6"/>
    <p:sldId id="2003" r:id="rId7"/>
    <p:sldId id="2015" r:id="rId8"/>
    <p:sldId id="2008" r:id="rId9"/>
    <p:sldId id="2105" r:id="rId10"/>
    <p:sldId id="2137" r:id="rId11"/>
    <p:sldId id="2141" r:id="rId12"/>
    <p:sldId id="2088" r:id="rId13"/>
    <p:sldId id="2071" r:id="rId14"/>
    <p:sldId id="2072" r:id="rId15"/>
    <p:sldId id="2130" r:id="rId16"/>
    <p:sldId id="651" r:id="rId17"/>
    <p:sldId id="2131" r:id="rId18"/>
    <p:sldId id="2143" r:id="rId19"/>
    <p:sldId id="2123" r:id="rId20"/>
    <p:sldId id="2099" r:id="rId21"/>
    <p:sldId id="2106" r:id="rId22"/>
    <p:sldId id="2145" r:id="rId23"/>
    <p:sldId id="2101" r:id="rId24"/>
    <p:sldId id="286" r:id="rId25"/>
    <p:sldId id="285" r:id="rId26"/>
    <p:sldId id="2139" r:id="rId27"/>
    <p:sldId id="2140" r:id="rId28"/>
    <p:sldId id="592" r:id="rId29"/>
    <p:sldId id="2129" r:id="rId30"/>
    <p:sldId id="2087" r:id="rId31"/>
    <p:sldId id="2081" r:id="rId32"/>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4472C4"/>
    <a:srgbClr val="99CCFF"/>
    <a:srgbClr val="A5A5A5"/>
    <a:srgbClr val="ED7D31"/>
    <a:srgbClr val="0033CC"/>
    <a:srgbClr val="000066"/>
    <a:srgbClr val="FF0000"/>
    <a:srgbClr val="0066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p:restoredTop sz="93023"/>
  </p:normalViewPr>
  <p:slideViewPr>
    <p:cSldViewPr snapToGrid="0">
      <p:cViewPr varScale="1">
        <p:scale>
          <a:sx n="128" d="100"/>
          <a:sy n="128" d="100"/>
        </p:scale>
        <p:origin x="1120" y="184"/>
      </p:cViewPr>
      <p:guideLst>
        <p:guide orient="horz" pos="2160"/>
        <p:guide pos="29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bart/Documents/Presentations/2022/121.%20%20MO%20Farm%20Bureau%20Commodity%20Conference__8-4-2022/hr5376_title_I_Agricultu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art/Documents/Presentations/2022/116.%20%20CWAA%20Annual%20Meeting__6-10-2022/CoP%20Stud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art/Documents/Publications/Southern%20Ag%20Today%20(SAT)/Articles/2023-6-8__RPs/USDA%20Co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bart/Documents/Presentations/2023/p.%20%20Southern%20Farm%20Bureaus__6-13-2023/Debt%20Held%20by%20the%20Public.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bart/Documents/Baselines/Pie%20Charts%20&amp;%20Waterfalls/Federal%20Budget%20Pie%20Chart/2023/Federal%20Budget%20Pie%20Chart__CBO%20May%202023.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bart/Documents/Presentations/2022/103.%20%20Texas%20Ag%20Forum__2-26-2022/Background/PRELIM__H.R.%202%20Conference%20--%2004-18%20Base%20--%20Mandatory%20--%2012-6-18%20--%20Summary.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Users/bart/Documents/Presentations/2020/__________.%20%20NSP%20Board%20of%20Directors__12-7-2020/Baseline%20Comparisons__2002%20vs%202018.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bart/Documents/Presentations/2022/138.%20%20NSP%20Board%20Meeting__12-12-2022/PPITW%20vs%20CPI.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bart/Documents/Presentations/2022/138.%20%20NSP%20Board%20Meeting__12-12-2022/PPITW%20vs%20CPI.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'Title I H.R. 5376 Estimate (2)'!$R$17</c:f>
              <c:strCache>
                <c:ptCount val="1"/>
                <c:pt idx="0">
                  <c:v>Forestry</c:v>
                </c:pt>
              </c:strCache>
            </c:strRef>
          </c:tx>
          <c:spPr>
            <a:solidFill>
              <a:schemeClr val="accent1"/>
            </a:solidFill>
            <a:ln>
              <a:noFill/>
            </a:ln>
            <a:effectLst/>
          </c:spPr>
          <c:invertIfNegative val="0"/>
          <c:dLbls>
            <c:dLbl>
              <c:idx val="1"/>
              <c:tx>
                <c:rich>
                  <a:bodyPr/>
                  <a:lstStyle/>
                  <a:p>
                    <a:r>
                      <a:rPr lang="en-US"/>
                      <a:t>4,790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A-C048-A71F-3D206B3F2BD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'Title I H.R. 5376 Estimate (2)'!$S$16:$T$16</c:f>
              <c:strCache>
                <c:ptCount val="2"/>
                <c:pt idx="0">
                  <c:v>BBB</c:v>
                </c:pt>
                <c:pt idx="1">
                  <c:v>IRA</c:v>
                </c:pt>
              </c:strCache>
            </c:strRef>
          </c:cat>
          <c:val>
            <c:numRef>
              <c:f>'Title I H.R. 5376 Estimate (2)'!$S$17:$T$17</c:f>
              <c:numCache>
                <c:formatCode>General</c:formatCode>
                <c:ptCount val="2"/>
                <c:pt idx="0" formatCode="#,##0">
                  <c:v>26010</c:v>
                </c:pt>
                <c:pt idx="1">
                  <c:v>4790</c:v>
                </c:pt>
              </c:numCache>
            </c:numRef>
          </c:val>
          <c:extLst>
            <c:ext xmlns:c16="http://schemas.microsoft.com/office/drawing/2014/chart" uri="{C3380CC4-5D6E-409C-BE32-E72D297353CC}">
              <c16:uniqueId val="{00000000-2D3A-C048-A71F-3D206B3F2BDF}"/>
            </c:ext>
          </c:extLst>
        </c:ser>
        <c:ser>
          <c:idx val="1"/>
          <c:order val="1"/>
          <c:tx>
            <c:strRef>
              <c:f>'Title I H.R. 5376 Estimate (2)'!$R$18</c:f>
              <c:strCache>
                <c:ptCount val="1"/>
                <c:pt idx="0">
                  <c:v>RD &amp; Credit (Other)</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2D3A-C048-A71F-3D206B3F2BDF}"/>
                </c:ext>
              </c:extLst>
            </c:dLbl>
            <c:dLbl>
              <c:idx val="1"/>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r>
                      <a:rPr lang="en-US">
                        <a:solidFill>
                          <a:schemeClr val="bg1"/>
                        </a:solidFill>
                      </a:rPr>
                      <a:t>13,177</a:t>
                    </a:r>
                    <a:endParaRPr lang="en-US"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A-C048-A71F-3D206B3F2BD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'Title I H.R. 5376 Estimate (2)'!$S$16:$T$16</c:f>
              <c:strCache>
                <c:ptCount val="2"/>
                <c:pt idx="0">
                  <c:v>BBB</c:v>
                </c:pt>
                <c:pt idx="1">
                  <c:v>IRA</c:v>
                </c:pt>
              </c:strCache>
            </c:strRef>
          </c:cat>
          <c:val>
            <c:numRef>
              <c:f>'Title I H.R. 5376 Estimate (2)'!$S$18:$T$18</c:f>
              <c:numCache>
                <c:formatCode>General</c:formatCode>
                <c:ptCount val="2"/>
                <c:pt idx="0" formatCode="#,##0">
                  <c:v>18666</c:v>
                </c:pt>
                <c:pt idx="1">
                  <c:v>13177</c:v>
                </c:pt>
              </c:numCache>
            </c:numRef>
          </c:val>
          <c:extLst>
            <c:ext xmlns:c16="http://schemas.microsoft.com/office/drawing/2014/chart" uri="{C3380CC4-5D6E-409C-BE32-E72D297353CC}">
              <c16:uniqueId val="{00000001-2D3A-C048-A71F-3D206B3F2BDF}"/>
            </c:ext>
          </c:extLst>
        </c:ser>
        <c:ser>
          <c:idx val="2"/>
          <c:order val="2"/>
          <c:tx>
            <c:strRef>
              <c:f>'Title I H.R. 5376 Estimate (2)'!$R$19</c:f>
              <c:strCache>
                <c:ptCount val="1"/>
                <c:pt idx="0">
                  <c:v>RD &amp; Credit (Debt Relief)</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'Title I H.R. 5376 Estimate (2)'!$S$16:$T$16</c:f>
              <c:strCache>
                <c:ptCount val="2"/>
                <c:pt idx="0">
                  <c:v>BBB</c:v>
                </c:pt>
                <c:pt idx="1">
                  <c:v>IRA</c:v>
                </c:pt>
              </c:strCache>
            </c:strRef>
          </c:cat>
          <c:val>
            <c:numRef>
              <c:f>'Title I H.R. 5376 Estimate (2)'!$S$19:$T$19</c:f>
              <c:numCache>
                <c:formatCode>General</c:formatCode>
                <c:ptCount val="2"/>
                <c:pt idx="0" formatCode="#,##0">
                  <c:v>6647</c:v>
                </c:pt>
              </c:numCache>
            </c:numRef>
          </c:val>
          <c:extLst>
            <c:ext xmlns:c16="http://schemas.microsoft.com/office/drawing/2014/chart" uri="{C3380CC4-5D6E-409C-BE32-E72D297353CC}">
              <c16:uniqueId val="{00000002-2D3A-C048-A71F-3D206B3F2BDF}"/>
            </c:ext>
          </c:extLst>
        </c:ser>
        <c:ser>
          <c:idx val="3"/>
          <c:order val="3"/>
          <c:tx>
            <c:strRef>
              <c:f>'Title I H.R. 5376 Estimate (2)'!$R$20</c:f>
              <c:strCache>
                <c:ptCount val="1"/>
                <c:pt idx="0">
                  <c:v>Research &amp; Urban Agriculture</c:v>
                </c:pt>
              </c:strCache>
            </c:strRef>
          </c:tx>
          <c:spPr>
            <a:solidFill>
              <a:schemeClr val="accent4"/>
            </a:solidFill>
            <a:ln>
              <a:noFill/>
            </a:ln>
            <a:effectLst/>
          </c:spPr>
          <c:invertIfNegative val="0"/>
          <c:cat>
            <c:strRef>
              <c:f>'Title I H.R. 5376 Estimate (2)'!$S$16:$T$16</c:f>
              <c:strCache>
                <c:ptCount val="2"/>
                <c:pt idx="0">
                  <c:v>BBB</c:v>
                </c:pt>
                <c:pt idx="1">
                  <c:v>IRA</c:v>
                </c:pt>
              </c:strCache>
            </c:strRef>
          </c:cat>
          <c:val>
            <c:numRef>
              <c:f>'Title I H.R. 5376 Estimate (2)'!$S$20:$T$20</c:f>
              <c:numCache>
                <c:formatCode>General</c:formatCode>
                <c:ptCount val="2"/>
                <c:pt idx="0" formatCode="#,##0">
                  <c:v>1847</c:v>
                </c:pt>
              </c:numCache>
            </c:numRef>
          </c:val>
          <c:extLst>
            <c:ext xmlns:c16="http://schemas.microsoft.com/office/drawing/2014/chart" uri="{C3380CC4-5D6E-409C-BE32-E72D297353CC}">
              <c16:uniqueId val="{00000003-2D3A-C048-A71F-3D206B3F2BDF}"/>
            </c:ext>
          </c:extLst>
        </c:ser>
        <c:ser>
          <c:idx val="4"/>
          <c:order val="4"/>
          <c:tx>
            <c:strRef>
              <c:f>'Title I H.R. 5376 Estimate (2)'!$R$21</c:f>
              <c:strCache>
                <c:ptCount val="1"/>
                <c:pt idx="0">
                  <c:v>Misc</c:v>
                </c:pt>
              </c:strCache>
            </c:strRef>
          </c:tx>
          <c:spPr>
            <a:solidFill>
              <a:schemeClr val="accent5"/>
            </a:solidFill>
            <a:ln>
              <a:noFill/>
            </a:ln>
            <a:effectLst/>
          </c:spPr>
          <c:invertIfNegative val="0"/>
          <c:cat>
            <c:strRef>
              <c:f>'Title I H.R. 5376 Estimate (2)'!$S$16:$T$16</c:f>
              <c:strCache>
                <c:ptCount val="2"/>
                <c:pt idx="0">
                  <c:v>BBB</c:v>
                </c:pt>
                <c:pt idx="1">
                  <c:v>IRA</c:v>
                </c:pt>
              </c:strCache>
            </c:strRef>
          </c:cat>
          <c:val>
            <c:numRef>
              <c:f>'Title I H.R. 5376 Estimate (2)'!$S$21:$T$21</c:f>
              <c:numCache>
                <c:formatCode>General</c:formatCode>
                <c:ptCount val="2"/>
                <c:pt idx="0" formatCode="#,##0">
                  <c:v>205</c:v>
                </c:pt>
              </c:numCache>
            </c:numRef>
          </c:val>
          <c:extLst>
            <c:ext xmlns:c16="http://schemas.microsoft.com/office/drawing/2014/chart" uri="{C3380CC4-5D6E-409C-BE32-E72D297353CC}">
              <c16:uniqueId val="{00000004-2D3A-C048-A71F-3D206B3F2BDF}"/>
            </c:ext>
          </c:extLst>
        </c:ser>
        <c:ser>
          <c:idx val="5"/>
          <c:order val="5"/>
          <c:tx>
            <c:strRef>
              <c:f>'Title I H.R. 5376 Estimate (2)'!$R$22</c:f>
              <c:strCache>
                <c:ptCount val="1"/>
                <c:pt idx="0">
                  <c:v>Conservation</c:v>
                </c:pt>
              </c:strCache>
            </c:strRef>
          </c:tx>
          <c:spPr>
            <a:solidFill>
              <a:schemeClr val="accent6"/>
            </a:solidFill>
            <a:ln>
              <a:noFill/>
            </a:ln>
            <a:effectLst/>
          </c:spPr>
          <c:invertIfNegative val="0"/>
          <c:dLbls>
            <c:dLbl>
              <c:idx val="1"/>
              <c:tx>
                <c:rich>
                  <a:bodyPr/>
                  <a:lstStyle/>
                  <a:p>
                    <a:r>
                      <a:rPr lang="en-US" dirty="0"/>
                      <a:t>16,714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D3A-C048-A71F-3D206B3F2BD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'Title I H.R. 5376 Estimate (2)'!$S$16:$T$16</c:f>
              <c:strCache>
                <c:ptCount val="2"/>
                <c:pt idx="0">
                  <c:v>BBB</c:v>
                </c:pt>
                <c:pt idx="1">
                  <c:v>IRA</c:v>
                </c:pt>
              </c:strCache>
            </c:strRef>
          </c:cat>
          <c:val>
            <c:numRef>
              <c:f>'Title I H.R. 5376 Estimate (2)'!$S$22:$T$22</c:f>
              <c:numCache>
                <c:formatCode>General</c:formatCode>
                <c:ptCount val="2"/>
                <c:pt idx="0" formatCode="#,##0">
                  <c:v>23488</c:v>
                </c:pt>
                <c:pt idx="1">
                  <c:v>16714</c:v>
                </c:pt>
              </c:numCache>
            </c:numRef>
          </c:val>
          <c:extLst>
            <c:ext xmlns:c16="http://schemas.microsoft.com/office/drawing/2014/chart" uri="{C3380CC4-5D6E-409C-BE32-E72D297353CC}">
              <c16:uniqueId val="{00000005-2D3A-C048-A71F-3D206B3F2BDF}"/>
            </c:ext>
          </c:extLst>
        </c:ser>
        <c:dLbls>
          <c:showLegendKey val="0"/>
          <c:showVal val="0"/>
          <c:showCatName val="0"/>
          <c:showSerName val="0"/>
          <c:showPercent val="0"/>
          <c:showBubbleSize val="0"/>
        </c:dLbls>
        <c:gapWidth val="100"/>
        <c:overlap val="100"/>
        <c:axId val="1700381248"/>
        <c:axId val="1699781376"/>
      </c:barChart>
      <c:lineChart>
        <c:grouping val="standard"/>
        <c:varyColors val="0"/>
        <c:ser>
          <c:idx val="6"/>
          <c:order val="6"/>
          <c:tx>
            <c:strRef>
              <c:f>'Title I H.R. 5376 Estimate (2)'!$R$23</c:f>
              <c:strCache>
                <c:ptCount val="1"/>
                <c:pt idx="0">
                  <c:v>Total</c:v>
                </c:pt>
              </c:strCache>
            </c:strRef>
          </c:tx>
          <c:spPr>
            <a:ln w="28575" cap="rnd">
              <a:noFill/>
              <a:round/>
            </a:ln>
            <a:effectLst/>
          </c:spPr>
          <c:marker>
            <c:symbol val="none"/>
          </c:marker>
          <c:dLbls>
            <c:dLbl>
              <c:idx val="0"/>
              <c:layout>
                <c:manualLayout>
                  <c:x val="-3.9461416889894983E-2"/>
                  <c:y val="-2.3180197208768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A-C048-A71F-3D206B3F2BDF}"/>
                </c:ext>
              </c:extLst>
            </c:dLbl>
            <c:dLbl>
              <c:idx val="1"/>
              <c:layout>
                <c:manualLayout>
                  <c:x val="-3.6899754816873652E-2"/>
                  <c:y val="-2.80151824263057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3A-C048-A71F-3D206B3F2BDF}"/>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'Title I H.R. 5376 Estimate (2)'!$S$16:$T$16</c:f>
              <c:strCache>
                <c:ptCount val="2"/>
                <c:pt idx="0">
                  <c:v>BBB</c:v>
                </c:pt>
                <c:pt idx="1">
                  <c:v>IRA</c:v>
                </c:pt>
              </c:strCache>
            </c:strRef>
          </c:cat>
          <c:val>
            <c:numRef>
              <c:f>'Title I H.R. 5376 Estimate (2)'!$S$23:$T$23</c:f>
              <c:numCache>
                <c:formatCode>#,##0</c:formatCode>
                <c:ptCount val="2"/>
                <c:pt idx="0">
                  <c:v>76863</c:v>
                </c:pt>
                <c:pt idx="1">
                  <c:v>34681</c:v>
                </c:pt>
              </c:numCache>
            </c:numRef>
          </c:val>
          <c:smooth val="0"/>
          <c:extLst>
            <c:ext xmlns:c16="http://schemas.microsoft.com/office/drawing/2014/chart" uri="{C3380CC4-5D6E-409C-BE32-E72D297353CC}">
              <c16:uniqueId val="{00000008-2D3A-C048-A71F-3D206B3F2BDF}"/>
            </c:ext>
          </c:extLst>
        </c:ser>
        <c:dLbls>
          <c:showLegendKey val="0"/>
          <c:showVal val="0"/>
          <c:showCatName val="0"/>
          <c:showSerName val="0"/>
          <c:showPercent val="0"/>
          <c:showBubbleSize val="0"/>
        </c:dLbls>
        <c:marker val="1"/>
        <c:smooth val="0"/>
        <c:axId val="1700381248"/>
        <c:axId val="1699781376"/>
      </c:lineChart>
      <c:catAx>
        <c:axId val="170038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699781376"/>
        <c:crosses val="autoZero"/>
        <c:auto val="1"/>
        <c:lblAlgn val="ctr"/>
        <c:lblOffset val="100"/>
        <c:noMultiLvlLbl val="0"/>
      </c:catAx>
      <c:valAx>
        <c:axId val="1699781376"/>
        <c:scaling>
          <c:orientation val="minMax"/>
          <c:max val="8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dirty="0"/>
                  <a:t>Millions of Dollars</a:t>
                </a:r>
              </a:p>
            </c:rich>
          </c:tx>
          <c:layout>
            <c:manualLayout>
              <c:xMode val="edge"/>
              <c:yMode val="edge"/>
              <c:x val="7.8922929460052815E-3"/>
              <c:y val="0.33943666486550844"/>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700381248"/>
        <c:crosses val="autoZero"/>
        <c:crossBetween val="between"/>
      </c:valAx>
      <c:spPr>
        <a:noFill/>
        <a:ln>
          <a:noFill/>
        </a:ln>
        <a:effectLst/>
      </c:spPr>
    </c:plotArea>
    <c:legend>
      <c:legendPos val="r"/>
      <c:legendEntry>
        <c:idx val="6"/>
        <c:delete val="1"/>
      </c:legendEntry>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0000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Sheet1!$A$1:$G$1</c:f>
              <c:strCache>
                <c:ptCount val="7"/>
                <c:pt idx="0">
                  <c:v>Seed</c:v>
                </c:pt>
                <c:pt idx="1">
                  <c:v>N Fertilizer</c:v>
                </c:pt>
                <c:pt idx="2">
                  <c:v>PK Fertilizer</c:v>
                </c:pt>
                <c:pt idx="3">
                  <c:v>Herbicide</c:v>
                </c:pt>
                <c:pt idx="4">
                  <c:v>Insecticide</c:v>
                </c:pt>
                <c:pt idx="5">
                  <c:v>Fungicide</c:v>
                </c:pt>
                <c:pt idx="6">
                  <c:v>Fuel &amp; Lube</c:v>
                </c:pt>
              </c:strCache>
            </c:strRef>
          </c:cat>
          <c:val>
            <c:numRef>
              <c:f>Sheet1!$A$2:$G$2</c:f>
              <c:numCache>
                <c:formatCode>0%</c:formatCode>
                <c:ptCount val="7"/>
                <c:pt idx="0">
                  <c:v>0.1658</c:v>
                </c:pt>
                <c:pt idx="1">
                  <c:v>1.3362000000000001</c:v>
                </c:pt>
                <c:pt idx="2">
                  <c:v>0.92749999999999999</c:v>
                </c:pt>
                <c:pt idx="3">
                  <c:v>0.64229999999999998</c:v>
                </c:pt>
                <c:pt idx="4">
                  <c:v>0.40250000000000002</c:v>
                </c:pt>
                <c:pt idx="5">
                  <c:v>0.36020000000000002</c:v>
                </c:pt>
                <c:pt idx="6">
                  <c:v>0.86629999999999996</c:v>
                </c:pt>
              </c:numCache>
            </c:numRef>
          </c:val>
          <c:extLst>
            <c:ext xmlns:c16="http://schemas.microsoft.com/office/drawing/2014/chart" uri="{C3380CC4-5D6E-409C-BE32-E72D297353CC}">
              <c16:uniqueId val="{00000000-B2C3-0B45-BC77-29AE51BB5B6E}"/>
            </c:ext>
          </c:extLst>
        </c:ser>
        <c:dLbls>
          <c:showLegendKey val="0"/>
          <c:showVal val="0"/>
          <c:showCatName val="0"/>
          <c:showSerName val="0"/>
          <c:showPercent val="0"/>
          <c:showBubbleSize val="0"/>
        </c:dLbls>
        <c:gapWidth val="219"/>
        <c:overlap val="-27"/>
        <c:axId val="2090700623"/>
        <c:axId val="2090026687"/>
      </c:barChart>
      <c:catAx>
        <c:axId val="209070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2090026687"/>
        <c:crosses val="autoZero"/>
        <c:auto val="1"/>
        <c:lblAlgn val="ctr"/>
        <c:lblOffset val="100"/>
        <c:noMultiLvlLbl val="0"/>
      </c:catAx>
      <c:valAx>
        <c:axId val="20900266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2090700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lumMod val="65000"/>
          <a:lumOff val="35000"/>
        </a:schemeClr>
      </a:solidFill>
    </a:ln>
    <a:effectLst/>
  </c:spPr>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Sheet1!$P$34</c:f>
              <c:strCache>
                <c:ptCount val="1"/>
                <c:pt idx="0">
                  <c:v>Corn</c:v>
                </c:pt>
              </c:strCache>
            </c:strRef>
          </c:tx>
          <c:spPr>
            <a:solidFill>
              <a:schemeClr val="accent4"/>
            </a:solidFill>
            <a:ln>
              <a:noFill/>
            </a:ln>
            <a:effectLst/>
          </c:spPr>
          <c:invertIfNegative val="0"/>
          <c:cat>
            <c:strRef>
              <c:f>Sheet1!$Q$33:$Z$33</c:f>
              <c:strCache>
                <c:ptCount val="10"/>
                <c:pt idx="0">
                  <c:v>Basin and Range</c:v>
                </c:pt>
                <c:pt idx="1">
                  <c:v>Eastern Uplands</c:v>
                </c:pt>
                <c:pt idx="2">
                  <c:v>Fruitful Rim</c:v>
                </c:pt>
                <c:pt idx="3">
                  <c:v>Heartland</c:v>
                </c:pt>
                <c:pt idx="4">
                  <c:v>Mississippi Portal</c:v>
                </c:pt>
                <c:pt idx="5">
                  <c:v>Northern Crescent</c:v>
                </c:pt>
                <c:pt idx="6">
                  <c:v>Northern Great Plains</c:v>
                </c:pt>
                <c:pt idx="7">
                  <c:v>Prairie Gateway</c:v>
                </c:pt>
                <c:pt idx="8">
                  <c:v>Southern Seaboard</c:v>
                </c:pt>
                <c:pt idx="9">
                  <c:v>U.S. total</c:v>
                </c:pt>
              </c:strCache>
            </c:strRef>
          </c:cat>
          <c:val>
            <c:numRef>
              <c:f>Sheet1!$Q$34:$Z$34</c:f>
              <c:numCache>
                <c:formatCode>0%</c:formatCode>
                <c:ptCount val="10"/>
                <c:pt idx="0">
                  <c:v>0</c:v>
                </c:pt>
                <c:pt idx="1">
                  <c:v>0.15276360007799317</c:v>
                </c:pt>
                <c:pt idx="2">
                  <c:v>0</c:v>
                </c:pt>
                <c:pt idx="3">
                  <c:v>0.14534344352304124</c:v>
                </c:pt>
                <c:pt idx="4">
                  <c:v>0</c:v>
                </c:pt>
                <c:pt idx="5">
                  <c:v>0.20506929637526652</c:v>
                </c:pt>
                <c:pt idx="6">
                  <c:v>9.7812422834309867E-2</c:v>
                </c:pt>
                <c:pt idx="7">
                  <c:v>0.21691198314743279</c:v>
                </c:pt>
                <c:pt idx="8">
                  <c:v>0.28303302922576812</c:v>
                </c:pt>
                <c:pt idx="9">
                  <c:v>0.15234030755215819</c:v>
                </c:pt>
              </c:numCache>
            </c:numRef>
          </c:val>
          <c:extLst>
            <c:ext xmlns:c16="http://schemas.microsoft.com/office/drawing/2014/chart" uri="{C3380CC4-5D6E-409C-BE32-E72D297353CC}">
              <c16:uniqueId val="{00000000-68C1-ED4C-9AA9-DDA639D356B9}"/>
            </c:ext>
          </c:extLst>
        </c:ser>
        <c:ser>
          <c:idx val="1"/>
          <c:order val="1"/>
          <c:tx>
            <c:strRef>
              <c:f>Sheet1!$P$35</c:f>
              <c:strCache>
                <c:ptCount val="1"/>
                <c:pt idx="0">
                  <c:v>Soybeans</c:v>
                </c:pt>
              </c:strCache>
            </c:strRef>
          </c:tx>
          <c:spPr>
            <a:solidFill>
              <a:srgbClr val="00B050"/>
            </a:solidFill>
            <a:ln>
              <a:noFill/>
            </a:ln>
            <a:effectLst/>
          </c:spPr>
          <c:invertIfNegative val="0"/>
          <c:cat>
            <c:strRef>
              <c:f>Sheet1!$Q$33:$Z$33</c:f>
              <c:strCache>
                <c:ptCount val="10"/>
                <c:pt idx="0">
                  <c:v>Basin and Range</c:v>
                </c:pt>
                <c:pt idx="1">
                  <c:v>Eastern Uplands</c:v>
                </c:pt>
                <c:pt idx="2">
                  <c:v>Fruitful Rim</c:v>
                </c:pt>
                <c:pt idx="3">
                  <c:v>Heartland</c:v>
                </c:pt>
                <c:pt idx="4">
                  <c:v>Mississippi Portal</c:v>
                </c:pt>
                <c:pt idx="5">
                  <c:v>Northern Crescent</c:v>
                </c:pt>
                <c:pt idx="6">
                  <c:v>Northern Great Plains</c:v>
                </c:pt>
                <c:pt idx="7">
                  <c:v>Prairie Gateway</c:v>
                </c:pt>
                <c:pt idx="8">
                  <c:v>Southern Seaboard</c:v>
                </c:pt>
                <c:pt idx="9">
                  <c:v>U.S. total</c:v>
                </c:pt>
              </c:strCache>
            </c:strRef>
          </c:cat>
          <c:val>
            <c:numRef>
              <c:f>Sheet1!$Q$35:$Z$35</c:f>
              <c:numCache>
                <c:formatCode>0%</c:formatCode>
                <c:ptCount val="10"/>
                <c:pt idx="0">
                  <c:v>0</c:v>
                </c:pt>
                <c:pt idx="1">
                  <c:v>0.25660858619318944</c:v>
                </c:pt>
                <c:pt idx="2">
                  <c:v>0</c:v>
                </c:pt>
                <c:pt idx="3">
                  <c:v>0.22371897021849194</c:v>
                </c:pt>
                <c:pt idx="4">
                  <c:v>0.19780921600123844</c:v>
                </c:pt>
                <c:pt idx="5">
                  <c:v>0.23655140603378846</c:v>
                </c:pt>
                <c:pt idx="6">
                  <c:v>0.15149645171243431</c:v>
                </c:pt>
                <c:pt idx="7">
                  <c:v>0.22162090921821059</c:v>
                </c:pt>
                <c:pt idx="8">
                  <c:v>0.22881675787884512</c:v>
                </c:pt>
                <c:pt idx="9">
                  <c:v>0.20677811862441478</c:v>
                </c:pt>
              </c:numCache>
            </c:numRef>
          </c:val>
          <c:extLst>
            <c:ext xmlns:c16="http://schemas.microsoft.com/office/drawing/2014/chart" uri="{C3380CC4-5D6E-409C-BE32-E72D297353CC}">
              <c16:uniqueId val="{00000001-68C1-ED4C-9AA9-DDA639D356B9}"/>
            </c:ext>
          </c:extLst>
        </c:ser>
        <c:ser>
          <c:idx val="2"/>
          <c:order val="2"/>
          <c:tx>
            <c:strRef>
              <c:f>Sheet1!$P$36</c:f>
              <c:strCache>
                <c:ptCount val="1"/>
                <c:pt idx="0">
                  <c:v>Wheat</c:v>
                </c:pt>
              </c:strCache>
            </c:strRef>
          </c:tx>
          <c:spPr>
            <a:solidFill>
              <a:schemeClr val="accent4">
                <a:lumMod val="75000"/>
              </a:schemeClr>
            </a:solidFill>
            <a:ln>
              <a:noFill/>
            </a:ln>
            <a:effectLst/>
          </c:spPr>
          <c:invertIfNegative val="0"/>
          <c:cat>
            <c:strRef>
              <c:f>Sheet1!$Q$33:$Z$33</c:f>
              <c:strCache>
                <c:ptCount val="10"/>
                <c:pt idx="0">
                  <c:v>Basin and Range</c:v>
                </c:pt>
                <c:pt idx="1">
                  <c:v>Eastern Uplands</c:v>
                </c:pt>
                <c:pt idx="2">
                  <c:v>Fruitful Rim</c:v>
                </c:pt>
                <c:pt idx="3">
                  <c:v>Heartland</c:v>
                </c:pt>
                <c:pt idx="4">
                  <c:v>Mississippi Portal</c:v>
                </c:pt>
                <c:pt idx="5">
                  <c:v>Northern Crescent</c:v>
                </c:pt>
                <c:pt idx="6">
                  <c:v>Northern Great Plains</c:v>
                </c:pt>
                <c:pt idx="7">
                  <c:v>Prairie Gateway</c:v>
                </c:pt>
                <c:pt idx="8">
                  <c:v>Southern Seaboard</c:v>
                </c:pt>
                <c:pt idx="9">
                  <c:v>U.S. total</c:v>
                </c:pt>
              </c:strCache>
            </c:strRef>
          </c:cat>
          <c:val>
            <c:numRef>
              <c:f>Sheet1!$Q$36:$Z$36</c:f>
              <c:numCache>
                <c:formatCode>0%</c:formatCode>
                <c:ptCount val="10"/>
                <c:pt idx="0">
                  <c:v>0.11971197912994422</c:v>
                </c:pt>
                <c:pt idx="1">
                  <c:v>0</c:v>
                </c:pt>
                <c:pt idx="2">
                  <c:v>0.21343649745234952</c:v>
                </c:pt>
                <c:pt idx="3">
                  <c:v>0.27602928148458999</c:v>
                </c:pt>
                <c:pt idx="4">
                  <c:v>0</c:v>
                </c:pt>
                <c:pt idx="5">
                  <c:v>0.36473238463772445</c:v>
                </c:pt>
                <c:pt idx="6">
                  <c:v>0.2619372137191377</c:v>
                </c:pt>
                <c:pt idx="7">
                  <c:v>0.10683859644846361</c:v>
                </c:pt>
                <c:pt idx="8">
                  <c:v>0</c:v>
                </c:pt>
                <c:pt idx="9">
                  <c:v>0.1871419204351237</c:v>
                </c:pt>
              </c:numCache>
            </c:numRef>
          </c:val>
          <c:extLst>
            <c:ext xmlns:c16="http://schemas.microsoft.com/office/drawing/2014/chart" uri="{C3380CC4-5D6E-409C-BE32-E72D297353CC}">
              <c16:uniqueId val="{00000002-68C1-ED4C-9AA9-DDA639D356B9}"/>
            </c:ext>
          </c:extLst>
        </c:ser>
        <c:dLbls>
          <c:showLegendKey val="0"/>
          <c:showVal val="0"/>
          <c:showCatName val="0"/>
          <c:showSerName val="0"/>
          <c:showPercent val="0"/>
          <c:showBubbleSize val="0"/>
        </c:dLbls>
        <c:gapWidth val="219"/>
        <c:overlap val="-27"/>
        <c:axId val="711387903"/>
        <c:axId val="706644159"/>
      </c:barChart>
      <c:catAx>
        <c:axId val="71138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06644159"/>
        <c:crosses val="autoZero"/>
        <c:auto val="1"/>
        <c:lblAlgn val="ctr"/>
        <c:lblOffset val="100"/>
        <c:noMultiLvlLbl val="0"/>
      </c:catAx>
      <c:valAx>
        <c:axId val="7066441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711387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'1. Rev, Outlays, Surplus, Debt'!$K$9</c:f>
              <c:strCache>
                <c:ptCount val="1"/>
                <c:pt idx="0">
                  <c:v>Debt Held by the Public</c:v>
                </c:pt>
              </c:strCache>
            </c:strRef>
          </c:tx>
          <c:spPr>
            <a:ln w="28575" cap="rnd">
              <a:solidFill>
                <a:srgbClr val="500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8344-714E-9796-53E93434D3C0}"/>
                </c:ext>
              </c:extLst>
            </c:dLbl>
            <c:dLbl>
              <c:idx val="1"/>
              <c:delete val="1"/>
              <c:extLst>
                <c:ext xmlns:c15="http://schemas.microsoft.com/office/drawing/2012/chart" uri="{CE6537A1-D6FC-4f65-9D91-7224C49458BB}"/>
                <c:ext xmlns:c16="http://schemas.microsoft.com/office/drawing/2014/chart" uri="{C3380CC4-5D6E-409C-BE32-E72D297353CC}">
                  <c16:uniqueId val="{00000001-8344-714E-9796-53E93434D3C0}"/>
                </c:ext>
              </c:extLst>
            </c:dLbl>
            <c:dLbl>
              <c:idx val="2"/>
              <c:delete val="1"/>
              <c:extLst>
                <c:ext xmlns:c15="http://schemas.microsoft.com/office/drawing/2012/chart" uri="{CE6537A1-D6FC-4f65-9D91-7224C49458BB}"/>
                <c:ext xmlns:c16="http://schemas.microsoft.com/office/drawing/2014/chart" uri="{C3380CC4-5D6E-409C-BE32-E72D297353CC}">
                  <c16:uniqueId val="{00000002-8344-714E-9796-53E93434D3C0}"/>
                </c:ext>
              </c:extLst>
            </c:dLbl>
            <c:dLbl>
              <c:idx val="3"/>
              <c:delete val="1"/>
              <c:extLst>
                <c:ext xmlns:c15="http://schemas.microsoft.com/office/drawing/2012/chart" uri="{CE6537A1-D6FC-4f65-9D91-7224C49458BB}"/>
                <c:ext xmlns:c16="http://schemas.microsoft.com/office/drawing/2014/chart" uri="{C3380CC4-5D6E-409C-BE32-E72D297353CC}">
                  <c16:uniqueId val="{00000003-8344-714E-9796-53E93434D3C0}"/>
                </c:ext>
              </c:extLst>
            </c:dLbl>
            <c:dLbl>
              <c:idx val="4"/>
              <c:delete val="1"/>
              <c:extLst>
                <c:ext xmlns:c15="http://schemas.microsoft.com/office/drawing/2012/chart" uri="{CE6537A1-D6FC-4f65-9D91-7224C49458BB}"/>
                <c:ext xmlns:c16="http://schemas.microsoft.com/office/drawing/2014/chart" uri="{C3380CC4-5D6E-409C-BE32-E72D297353CC}">
                  <c16:uniqueId val="{00000004-8344-714E-9796-53E93434D3C0}"/>
                </c:ext>
              </c:extLst>
            </c:dLbl>
            <c:dLbl>
              <c:idx val="5"/>
              <c:delete val="1"/>
              <c:extLst>
                <c:ext xmlns:c15="http://schemas.microsoft.com/office/drawing/2012/chart" uri="{CE6537A1-D6FC-4f65-9D91-7224C49458BB}"/>
                <c:ext xmlns:c16="http://schemas.microsoft.com/office/drawing/2014/chart" uri="{C3380CC4-5D6E-409C-BE32-E72D297353CC}">
                  <c16:uniqueId val="{00000005-8344-714E-9796-53E93434D3C0}"/>
                </c:ext>
              </c:extLst>
            </c:dLbl>
            <c:dLbl>
              <c:idx val="6"/>
              <c:delete val="1"/>
              <c:extLst>
                <c:ext xmlns:c15="http://schemas.microsoft.com/office/drawing/2012/chart" uri="{CE6537A1-D6FC-4f65-9D91-7224C49458BB}"/>
                <c:ext xmlns:c16="http://schemas.microsoft.com/office/drawing/2014/chart" uri="{C3380CC4-5D6E-409C-BE32-E72D297353CC}">
                  <c16:uniqueId val="{00000006-8344-714E-9796-53E93434D3C0}"/>
                </c:ext>
              </c:extLst>
            </c:dLbl>
            <c:dLbl>
              <c:idx val="7"/>
              <c:delete val="1"/>
              <c:extLst>
                <c:ext xmlns:c15="http://schemas.microsoft.com/office/drawing/2012/chart" uri="{CE6537A1-D6FC-4f65-9D91-7224C49458BB}"/>
                <c:ext xmlns:c16="http://schemas.microsoft.com/office/drawing/2014/chart" uri="{C3380CC4-5D6E-409C-BE32-E72D297353CC}">
                  <c16:uniqueId val="{00000007-8344-714E-9796-53E93434D3C0}"/>
                </c:ext>
              </c:extLst>
            </c:dLbl>
            <c:dLbl>
              <c:idx val="8"/>
              <c:delete val="1"/>
              <c:extLst>
                <c:ext xmlns:c15="http://schemas.microsoft.com/office/drawing/2012/chart" uri="{CE6537A1-D6FC-4f65-9D91-7224C49458BB}"/>
                <c:ext xmlns:c16="http://schemas.microsoft.com/office/drawing/2014/chart" uri="{C3380CC4-5D6E-409C-BE32-E72D297353CC}">
                  <c16:uniqueId val="{00000008-8344-714E-9796-53E93434D3C0}"/>
                </c:ext>
              </c:extLst>
            </c:dLbl>
            <c:dLbl>
              <c:idx val="9"/>
              <c:delete val="1"/>
              <c:extLst>
                <c:ext xmlns:c15="http://schemas.microsoft.com/office/drawing/2012/chart" uri="{CE6537A1-D6FC-4f65-9D91-7224C49458BB}"/>
                <c:ext xmlns:c16="http://schemas.microsoft.com/office/drawing/2014/chart" uri="{C3380CC4-5D6E-409C-BE32-E72D297353CC}">
                  <c16:uniqueId val="{00000009-8344-714E-9796-53E93434D3C0}"/>
                </c:ext>
              </c:extLst>
            </c:dLbl>
            <c:dLbl>
              <c:idx val="10"/>
              <c:delete val="1"/>
              <c:extLst>
                <c:ext xmlns:c15="http://schemas.microsoft.com/office/drawing/2012/chart" uri="{CE6537A1-D6FC-4f65-9D91-7224C49458BB}"/>
                <c:ext xmlns:c16="http://schemas.microsoft.com/office/drawing/2014/chart" uri="{C3380CC4-5D6E-409C-BE32-E72D297353CC}">
                  <c16:uniqueId val="{0000000A-8344-714E-9796-53E93434D3C0}"/>
                </c:ext>
              </c:extLst>
            </c:dLbl>
            <c:dLbl>
              <c:idx val="11"/>
              <c:delete val="1"/>
              <c:extLst>
                <c:ext xmlns:c15="http://schemas.microsoft.com/office/drawing/2012/chart" uri="{CE6537A1-D6FC-4f65-9D91-7224C49458BB}"/>
                <c:ext xmlns:c16="http://schemas.microsoft.com/office/drawing/2014/chart" uri="{C3380CC4-5D6E-409C-BE32-E72D297353CC}">
                  <c16:uniqueId val="{0000000B-8344-714E-9796-53E93434D3C0}"/>
                </c:ext>
              </c:extLst>
            </c:dLbl>
            <c:dLbl>
              <c:idx val="12"/>
              <c:delete val="1"/>
              <c:extLst>
                <c:ext xmlns:c15="http://schemas.microsoft.com/office/drawing/2012/chart" uri="{CE6537A1-D6FC-4f65-9D91-7224C49458BB}"/>
                <c:ext xmlns:c16="http://schemas.microsoft.com/office/drawing/2014/chart" uri="{C3380CC4-5D6E-409C-BE32-E72D297353CC}">
                  <c16:uniqueId val="{0000000C-8344-714E-9796-53E93434D3C0}"/>
                </c:ext>
              </c:extLst>
            </c:dLbl>
            <c:dLbl>
              <c:idx val="13"/>
              <c:delete val="1"/>
              <c:extLst>
                <c:ext xmlns:c15="http://schemas.microsoft.com/office/drawing/2012/chart" uri="{CE6537A1-D6FC-4f65-9D91-7224C49458BB}"/>
                <c:ext xmlns:c16="http://schemas.microsoft.com/office/drawing/2014/chart" uri="{C3380CC4-5D6E-409C-BE32-E72D297353CC}">
                  <c16:uniqueId val="{0000000D-8344-714E-9796-53E93434D3C0}"/>
                </c:ext>
              </c:extLst>
            </c:dLbl>
            <c:dLbl>
              <c:idx val="14"/>
              <c:delete val="1"/>
              <c:extLst>
                <c:ext xmlns:c15="http://schemas.microsoft.com/office/drawing/2012/chart" uri="{CE6537A1-D6FC-4f65-9D91-7224C49458BB}"/>
                <c:ext xmlns:c16="http://schemas.microsoft.com/office/drawing/2014/chart" uri="{C3380CC4-5D6E-409C-BE32-E72D297353CC}">
                  <c16:uniqueId val="{0000000E-8344-714E-9796-53E93434D3C0}"/>
                </c:ext>
              </c:extLst>
            </c:dLbl>
            <c:dLbl>
              <c:idx val="15"/>
              <c:delete val="1"/>
              <c:extLst>
                <c:ext xmlns:c15="http://schemas.microsoft.com/office/drawing/2012/chart" uri="{CE6537A1-D6FC-4f65-9D91-7224C49458BB}"/>
                <c:ext xmlns:c16="http://schemas.microsoft.com/office/drawing/2014/chart" uri="{C3380CC4-5D6E-409C-BE32-E72D297353CC}">
                  <c16:uniqueId val="{0000000F-8344-714E-9796-53E93434D3C0}"/>
                </c:ext>
              </c:extLst>
            </c:dLbl>
            <c:dLbl>
              <c:idx val="16"/>
              <c:delete val="1"/>
              <c:extLst>
                <c:ext xmlns:c15="http://schemas.microsoft.com/office/drawing/2012/chart" uri="{CE6537A1-D6FC-4f65-9D91-7224C49458BB}"/>
                <c:ext xmlns:c16="http://schemas.microsoft.com/office/drawing/2014/chart" uri="{C3380CC4-5D6E-409C-BE32-E72D297353CC}">
                  <c16:uniqueId val="{00000010-8344-714E-9796-53E93434D3C0}"/>
                </c:ext>
              </c:extLst>
            </c:dLbl>
            <c:dLbl>
              <c:idx val="17"/>
              <c:delete val="1"/>
              <c:extLst>
                <c:ext xmlns:c15="http://schemas.microsoft.com/office/drawing/2012/chart" uri="{CE6537A1-D6FC-4f65-9D91-7224C49458BB}"/>
                <c:ext xmlns:c16="http://schemas.microsoft.com/office/drawing/2014/chart" uri="{C3380CC4-5D6E-409C-BE32-E72D297353CC}">
                  <c16:uniqueId val="{00000011-8344-714E-9796-53E93434D3C0}"/>
                </c:ext>
              </c:extLst>
            </c:dLbl>
            <c:dLbl>
              <c:idx val="18"/>
              <c:delete val="1"/>
              <c:extLst>
                <c:ext xmlns:c15="http://schemas.microsoft.com/office/drawing/2012/chart" uri="{CE6537A1-D6FC-4f65-9D91-7224C49458BB}"/>
                <c:ext xmlns:c16="http://schemas.microsoft.com/office/drawing/2014/chart" uri="{C3380CC4-5D6E-409C-BE32-E72D297353CC}">
                  <c16:uniqueId val="{00000012-8344-714E-9796-53E93434D3C0}"/>
                </c:ext>
              </c:extLst>
            </c:dLbl>
            <c:dLbl>
              <c:idx val="19"/>
              <c:delete val="1"/>
              <c:extLst>
                <c:ext xmlns:c15="http://schemas.microsoft.com/office/drawing/2012/chart" uri="{CE6537A1-D6FC-4f65-9D91-7224C49458BB}"/>
                <c:ext xmlns:c16="http://schemas.microsoft.com/office/drawing/2014/chart" uri="{C3380CC4-5D6E-409C-BE32-E72D297353CC}">
                  <c16:uniqueId val="{00000013-8344-714E-9796-53E93434D3C0}"/>
                </c:ext>
              </c:extLst>
            </c:dLbl>
            <c:dLbl>
              <c:idx val="20"/>
              <c:delete val="1"/>
              <c:extLst>
                <c:ext xmlns:c15="http://schemas.microsoft.com/office/drawing/2012/chart" uri="{CE6537A1-D6FC-4f65-9D91-7224C49458BB}"/>
                <c:ext xmlns:c16="http://schemas.microsoft.com/office/drawing/2014/chart" uri="{C3380CC4-5D6E-409C-BE32-E72D297353CC}">
                  <c16:uniqueId val="{00000014-8344-714E-9796-53E93434D3C0}"/>
                </c:ext>
              </c:extLst>
            </c:dLbl>
            <c:dLbl>
              <c:idx val="21"/>
              <c:delete val="1"/>
              <c:extLst>
                <c:ext xmlns:c15="http://schemas.microsoft.com/office/drawing/2012/chart" uri="{CE6537A1-D6FC-4f65-9D91-7224C49458BB}"/>
                <c:ext xmlns:c16="http://schemas.microsoft.com/office/drawing/2014/chart" uri="{C3380CC4-5D6E-409C-BE32-E72D297353CC}">
                  <c16:uniqueId val="{00000015-8344-714E-9796-53E93434D3C0}"/>
                </c:ext>
              </c:extLst>
            </c:dLbl>
            <c:dLbl>
              <c:idx val="22"/>
              <c:delete val="1"/>
              <c:extLst>
                <c:ext xmlns:c15="http://schemas.microsoft.com/office/drawing/2012/chart" uri="{CE6537A1-D6FC-4f65-9D91-7224C49458BB}"/>
                <c:ext xmlns:c16="http://schemas.microsoft.com/office/drawing/2014/chart" uri="{C3380CC4-5D6E-409C-BE32-E72D297353CC}">
                  <c16:uniqueId val="{00000016-8344-714E-9796-53E93434D3C0}"/>
                </c:ext>
              </c:extLst>
            </c:dLbl>
            <c:dLbl>
              <c:idx val="23"/>
              <c:delete val="1"/>
              <c:extLst>
                <c:ext xmlns:c15="http://schemas.microsoft.com/office/drawing/2012/chart" uri="{CE6537A1-D6FC-4f65-9D91-7224C49458BB}"/>
                <c:ext xmlns:c16="http://schemas.microsoft.com/office/drawing/2014/chart" uri="{C3380CC4-5D6E-409C-BE32-E72D297353CC}">
                  <c16:uniqueId val="{00000017-8344-714E-9796-53E93434D3C0}"/>
                </c:ext>
              </c:extLst>
            </c:dLbl>
            <c:dLbl>
              <c:idx val="24"/>
              <c:delete val="1"/>
              <c:extLst>
                <c:ext xmlns:c15="http://schemas.microsoft.com/office/drawing/2012/chart" uri="{CE6537A1-D6FC-4f65-9D91-7224C49458BB}"/>
                <c:ext xmlns:c16="http://schemas.microsoft.com/office/drawing/2014/chart" uri="{C3380CC4-5D6E-409C-BE32-E72D297353CC}">
                  <c16:uniqueId val="{00000018-8344-714E-9796-53E93434D3C0}"/>
                </c:ext>
              </c:extLst>
            </c:dLbl>
            <c:dLbl>
              <c:idx val="25"/>
              <c:delete val="1"/>
              <c:extLst>
                <c:ext xmlns:c15="http://schemas.microsoft.com/office/drawing/2012/chart" uri="{CE6537A1-D6FC-4f65-9D91-7224C49458BB}"/>
                <c:ext xmlns:c16="http://schemas.microsoft.com/office/drawing/2014/chart" uri="{C3380CC4-5D6E-409C-BE32-E72D297353CC}">
                  <c16:uniqueId val="{00000019-8344-714E-9796-53E93434D3C0}"/>
                </c:ext>
              </c:extLst>
            </c:dLbl>
            <c:dLbl>
              <c:idx val="26"/>
              <c:delete val="1"/>
              <c:extLst>
                <c:ext xmlns:c15="http://schemas.microsoft.com/office/drawing/2012/chart" uri="{CE6537A1-D6FC-4f65-9D91-7224C49458BB}"/>
                <c:ext xmlns:c16="http://schemas.microsoft.com/office/drawing/2014/chart" uri="{C3380CC4-5D6E-409C-BE32-E72D297353CC}">
                  <c16:uniqueId val="{0000001A-8344-714E-9796-53E93434D3C0}"/>
                </c:ext>
              </c:extLst>
            </c:dLbl>
            <c:dLbl>
              <c:idx val="27"/>
              <c:delete val="1"/>
              <c:extLst>
                <c:ext xmlns:c15="http://schemas.microsoft.com/office/drawing/2012/chart" uri="{CE6537A1-D6FC-4f65-9D91-7224C49458BB}"/>
                <c:ext xmlns:c16="http://schemas.microsoft.com/office/drawing/2014/chart" uri="{C3380CC4-5D6E-409C-BE32-E72D297353CC}">
                  <c16:uniqueId val="{0000001B-8344-714E-9796-53E93434D3C0}"/>
                </c:ext>
              </c:extLst>
            </c:dLbl>
            <c:dLbl>
              <c:idx val="28"/>
              <c:delete val="1"/>
              <c:extLst>
                <c:ext xmlns:c15="http://schemas.microsoft.com/office/drawing/2012/chart" uri="{CE6537A1-D6FC-4f65-9D91-7224C49458BB}"/>
                <c:ext xmlns:c16="http://schemas.microsoft.com/office/drawing/2014/chart" uri="{C3380CC4-5D6E-409C-BE32-E72D297353CC}">
                  <c16:uniqueId val="{0000001C-8344-714E-9796-53E93434D3C0}"/>
                </c:ext>
              </c:extLst>
            </c:dLbl>
            <c:dLbl>
              <c:idx val="29"/>
              <c:delete val="1"/>
              <c:extLst>
                <c:ext xmlns:c15="http://schemas.microsoft.com/office/drawing/2012/chart" uri="{CE6537A1-D6FC-4f65-9D91-7224C49458BB}"/>
                <c:ext xmlns:c16="http://schemas.microsoft.com/office/drawing/2014/chart" uri="{C3380CC4-5D6E-409C-BE32-E72D297353CC}">
                  <c16:uniqueId val="{0000001D-8344-714E-9796-53E93434D3C0}"/>
                </c:ext>
              </c:extLst>
            </c:dLbl>
            <c:dLbl>
              <c:idx val="30"/>
              <c:delete val="1"/>
              <c:extLst>
                <c:ext xmlns:c15="http://schemas.microsoft.com/office/drawing/2012/chart" uri="{CE6537A1-D6FC-4f65-9D91-7224C49458BB}"/>
                <c:ext xmlns:c16="http://schemas.microsoft.com/office/drawing/2014/chart" uri="{C3380CC4-5D6E-409C-BE32-E72D297353CC}">
                  <c16:uniqueId val="{0000001E-8344-714E-9796-53E93434D3C0}"/>
                </c:ext>
              </c:extLst>
            </c:dLbl>
            <c:dLbl>
              <c:idx val="31"/>
              <c:delete val="1"/>
              <c:extLst>
                <c:ext xmlns:c15="http://schemas.microsoft.com/office/drawing/2012/chart" uri="{CE6537A1-D6FC-4f65-9D91-7224C49458BB}"/>
                <c:ext xmlns:c16="http://schemas.microsoft.com/office/drawing/2014/chart" uri="{C3380CC4-5D6E-409C-BE32-E72D297353CC}">
                  <c16:uniqueId val="{0000001F-8344-714E-9796-53E93434D3C0}"/>
                </c:ext>
              </c:extLst>
            </c:dLbl>
            <c:dLbl>
              <c:idx val="32"/>
              <c:delete val="1"/>
              <c:extLst>
                <c:ext xmlns:c15="http://schemas.microsoft.com/office/drawing/2012/chart" uri="{CE6537A1-D6FC-4f65-9D91-7224C49458BB}"/>
                <c:ext xmlns:c16="http://schemas.microsoft.com/office/drawing/2014/chart" uri="{C3380CC4-5D6E-409C-BE32-E72D297353CC}">
                  <c16:uniqueId val="{00000020-8344-714E-9796-53E93434D3C0}"/>
                </c:ext>
              </c:extLst>
            </c:dLbl>
            <c:dLbl>
              <c:idx val="33"/>
              <c:delete val="1"/>
              <c:extLst>
                <c:ext xmlns:c15="http://schemas.microsoft.com/office/drawing/2012/chart" uri="{CE6537A1-D6FC-4f65-9D91-7224C49458BB}"/>
                <c:ext xmlns:c16="http://schemas.microsoft.com/office/drawing/2014/chart" uri="{C3380CC4-5D6E-409C-BE32-E72D297353CC}">
                  <c16:uniqueId val="{00000021-8344-714E-9796-53E93434D3C0}"/>
                </c:ext>
              </c:extLst>
            </c:dLbl>
            <c:dLbl>
              <c:idx val="34"/>
              <c:delete val="1"/>
              <c:extLst>
                <c:ext xmlns:c15="http://schemas.microsoft.com/office/drawing/2012/chart" uri="{CE6537A1-D6FC-4f65-9D91-7224C49458BB}"/>
                <c:ext xmlns:c16="http://schemas.microsoft.com/office/drawing/2014/chart" uri="{C3380CC4-5D6E-409C-BE32-E72D297353CC}">
                  <c16:uniqueId val="{00000022-8344-714E-9796-53E93434D3C0}"/>
                </c:ext>
              </c:extLst>
            </c:dLbl>
            <c:dLbl>
              <c:idx val="35"/>
              <c:delete val="1"/>
              <c:extLst>
                <c:ext xmlns:c15="http://schemas.microsoft.com/office/drawing/2012/chart" uri="{CE6537A1-D6FC-4f65-9D91-7224C49458BB}"/>
                <c:ext xmlns:c16="http://schemas.microsoft.com/office/drawing/2014/chart" uri="{C3380CC4-5D6E-409C-BE32-E72D297353CC}">
                  <c16:uniqueId val="{00000023-8344-714E-9796-53E93434D3C0}"/>
                </c:ext>
              </c:extLst>
            </c:dLbl>
            <c:dLbl>
              <c:idx val="36"/>
              <c:delete val="1"/>
              <c:extLst>
                <c:ext xmlns:c15="http://schemas.microsoft.com/office/drawing/2012/chart" uri="{CE6537A1-D6FC-4f65-9D91-7224C49458BB}"/>
                <c:ext xmlns:c16="http://schemas.microsoft.com/office/drawing/2014/chart" uri="{C3380CC4-5D6E-409C-BE32-E72D297353CC}">
                  <c16:uniqueId val="{00000024-8344-714E-9796-53E93434D3C0}"/>
                </c:ext>
              </c:extLst>
            </c:dLbl>
            <c:dLbl>
              <c:idx val="37"/>
              <c:delete val="1"/>
              <c:extLst>
                <c:ext xmlns:c15="http://schemas.microsoft.com/office/drawing/2012/chart" uri="{CE6537A1-D6FC-4f65-9D91-7224C49458BB}"/>
                <c:ext xmlns:c16="http://schemas.microsoft.com/office/drawing/2014/chart" uri="{C3380CC4-5D6E-409C-BE32-E72D297353CC}">
                  <c16:uniqueId val="{00000025-8344-714E-9796-53E93434D3C0}"/>
                </c:ext>
              </c:extLst>
            </c:dLbl>
            <c:dLbl>
              <c:idx val="38"/>
              <c:delete val="1"/>
              <c:extLst>
                <c:ext xmlns:c15="http://schemas.microsoft.com/office/drawing/2012/chart" uri="{CE6537A1-D6FC-4f65-9D91-7224C49458BB}"/>
                <c:ext xmlns:c16="http://schemas.microsoft.com/office/drawing/2014/chart" uri="{C3380CC4-5D6E-409C-BE32-E72D297353CC}">
                  <c16:uniqueId val="{00000026-8344-714E-9796-53E93434D3C0}"/>
                </c:ext>
              </c:extLst>
            </c:dLbl>
            <c:dLbl>
              <c:idx val="39"/>
              <c:delete val="1"/>
              <c:extLst>
                <c:ext xmlns:c15="http://schemas.microsoft.com/office/drawing/2012/chart" uri="{CE6537A1-D6FC-4f65-9D91-7224C49458BB}"/>
                <c:ext xmlns:c16="http://schemas.microsoft.com/office/drawing/2014/chart" uri="{C3380CC4-5D6E-409C-BE32-E72D297353CC}">
                  <c16:uniqueId val="{00000027-8344-714E-9796-53E93434D3C0}"/>
                </c:ext>
              </c:extLst>
            </c:dLbl>
            <c:dLbl>
              <c:idx val="40"/>
              <c:delete val="1"/>
              <c:extLst>
                <c:ext xmlns:c15="http://schemas.microsoft.com/office/drawing/2012/chart" uri="{CE6537A1-D6FC-4f65-9D91-7224C49458BB}"/>
                <c:ext xmlns:c16="http://schemas.microsoft.com/office/drawing/2014/chart" uri="{C3380CC4-5D6E-409C-BE32-E72D297353CC}">
                  <c16:uniqueId val="{00000028-8344-714E-9796-53E93434D3C0}"/>
                </c:ext>
              </c:extLst>
            </c:dLbl>
            <c:dLbl>
              <c:idx val="41"/>
              <c:delete val="1"/>
              <c:extLst>
                <c:ext xmlns:c15="http://schemas.microsoft.com/office/drawing/2012/chart" uri="{CE6537A1-D6FC-4f65-9D91-7224C49458BB}"/>
                <c:ext xmlns:c16="http://schemas.microsoft.com/office/drawing/2014/chart" uri="{C3380CC4-5D6E-409C-BE32-E72D297353CC}">
                  <c16:uniqueId val="{00000029-8344-714E-9796-53E93434D3C0}"/>
                </c:ext>
              </c:extLst>
            </c:dLbl>
            <c:dLbl>
              <c:idx val="42"/>
              <c:delete val="1"/>
              <c:extLst>
                <c:ext xmlns:c15="http://schemas.microsoft.com/office/drawing/2012/chart" uri="{CE6537A1-D6FC-4f65-9D91-7224C49458BB}"/>
                <c:ext xmlns:c16="http://schemas.microsoft.com/office/drawing/2014/chart" uri="{C3380CC4-5D6E-409C-BE32-E72D297353CC}">
                  <c16:uniqueId val="{0000002A-8344-714E-9796-53E93434D3C0}"/>
                </c:ext>
              </c:extLst>
            </c:dLbl>
            <c:dLbl>
              <c:idx val="43"/>
              <c:delete val="1"/>
              <c:extLst>
                <c:ext xmlns:c15="http://schemas.microsoft.com/office/drawing/2012/chart" uri="{CE6537A1-D6FC-4f65-9D91-7224C49458BB}"/>
                <c:ext xmlns:c16="http://schemas.microsoft.com/office/drawing/2014/chart" uri="{C3380CC4-5D6E-409C-BE32-E72D297353CC}">
                  <c16:uniqueId val="{0000002B-8344-714E-9796-53E93434D3C0}"/>
                </c:ext>
              </c:extLst>
            </c:dLbl>
            <c:dLbl>
              <c:idx val="44"/>
              <c:delete val="1"/>
              <c:extLst>
                <c:ext xmlns:c15="http://schemas.microsoft.com/office/drawing/2012/chart" uri="{CE6537A1-D6FC-4f65-9D91-7224C49458BB}"/>
                <c:ext xmlns:c16="http://schemas.microsoft.com/office/drawing/2014/chart" uri="{C3380CC4-5D6E-409C-BE32-E72D297353CC}">
                  <c16:uniqueId val="{0000002C-8344-714E-9796-53E93434D3C0}"/>
                </c:ext>
              </c:extLst>
            </c:dLbl>
            <c:dLbl>
              <c:idx val="45"/>
              <c:delete val="1"/>
              <c:extLst>
                <c:ext xmlns:c15="http://schemas.microsoft.com/office/drawing/2012/chart" uri="{CE6537A1-D6FC-4f65-9D91-7224C49458BB}"/>
                <c:ext xmlns:c16="http://schemas.microsoft.com/office/drawing/2014/chart" uri="{C3380CC4-5D6E-409C-BE32-E72D297353CC}">
                  <c16:uniqueId val="{0000002D-8344-714E-9796-53E93434D3C0}"/>
                </c:ext>
              </c:extLst>
            </c:dLbl>
            <c:dLbl>
              <c:idx val="46"/>
              <c:delete val="1"/>
              <c:extLst>
                <c:ext xmlns:c15="http://schemas.microsoft.com/office/drawing/2012/chart" uri="{CE6537A1-D6FC-4f65-9D91-7224C49458BB}"/>
                <c:ext xmlns:c16="http://schemas.microsoft.com/office/drawing/2014/chart" uri="{C3380CC4-5D6E-409C-BE32-E72D297353CC}">
                  <c16:uniqueId val="{0000002E-8344-714E-9796-53E93434D3C0}"/>
                </c:ext>
              </c:extLst>
            </c:dLbl>
            <c:dLbl>
              <c:idx val="47"/>
              <c:delete val="1"/>
              <c:extLst>
                <c:ext xmlns:c15="http://schemas.microsoft.com/office/drawing/2012/chart" uri="{CE6537A1-D6FC-4f65-9D91-7224C49458BB}"/>
                <c:ext xmlns:c16="http://schemas.microsoft.com/office/drawing/2014/chart" uri="{C3380CC4-5D6E-409C-BE32-E72D297353CC}">
                  <c16:uniqueId val="{0000002F-8344-714E-9796-53E93434D3C0}"/>
                </c:ext>
              </c:extLst>
            </c:dLbl>
            <c:dLbl>
              <c:idx val="48"/>
              <c:delete val="1"/>
              <c:extLst>
                <c:ext xmlns:c15="http://schemas.microsoft.com/office/drawing/2012/chart" uri="{CE6537A1-D6FC-4f65-9D91-7224C49458BB}"/>
                <c:ext xmlns:c16="http://schemas.microsoft.com/office/drawing/2014/chart" uri="{C3380CC4-5D6E-409C-BE32-E72D297353CC}">
                  <c16:uniqueId val="{00000030-8344-714E-9796-53E93434D3C0}"/>
                </c:ext>
              </c:extLst>
            </c:dLbl>
            <c:dLbl>
              <c:idx val="49"/>
              <c:layout>
                <c:manualLayout>
                  <c:x val="-0.16666666666666677"/>
                  <c:y val="-1.2626262626262626E-2"/>
                </c:manualLayout>
              </c:layout>
              <c:tx>
                <c:rich>
                  <a:bodyPr/>
                  <a:lstStyle/>
                  <a:p>
                    <a:r>
                      <a:rPr lang="en-US"/>
                      <a:t>$10,128 (2011)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8344-714E-9796-53E93434D3C0}"/>
                </c:ext>
              </c:extLst>
            </c:dLbl>
            <c:dLbl>
              <c:idx val="50"/>
              <c:delete val="1"/>
              <c:extLst>
                <c:ext xmlns:c15="http://schemas.microsoft.com/office/drawing/2012/chart" uri="{CE6537A1-D6FC-4f65-9D91-7224C49458BB}"/>
                <c:ext xmlns:c16="http://schemas.microsoft.com/office/drawing/2014/chart" uri="{C3380CC4-5D6E-409C-BE32-E72D297353CC}">
                  <c16:uniqueId val="{00000032-8344-714E-9796-53E93434D3C0}"/>
                </c:ext>
              </c:extLst>
            </c:dLbl>
            <c:dLbl>
              <c:idx val="51"/>
              <c:delete val="1"/>
              <c:extLst>
                <c:ext xmlns:c15="http://schemas.microsoft.com/office/drawing/2012/chart" uri="{CE6537A1-D6FC-4f65-9D91-7224C49458BB}"/>
                <c:ext xmlns:c16="http://schemas.microsoft.com/office/drawing/2014/chart" uri="{C3380CC4-5D6E-409C-BE32-E72D297353CC}">
                  <c16:uniqueId val="{00000033-8344-714E-9796-53E93434D3C0}"/>
                </c:ext>
              </c:extLst>
            </c:dLbl>
            <c:dLbl>
              <c:idx val="52"/>
              <c:delete val="1"/>
              <c:extLst>
                <c:ext xmlns:c15="http://schemas.microsoft.com/office/drawing/2012/chart" uri="{CE6537A1-D6FC-4f65-9D91-7224C49458BB}"/>
                <c:ext xmlns:c16="http://schemas.microsoft.com/office/drawing/2014/chart" uri="{C3380CC4-5D6E-409C-BE32-E72D297353CC}">
                  <c16:uniqueId val="{00000034-8344-714E-9796-53E93434D3C0}"/>
                </c:ext>
              </c:extLst>
            </c:dLbl>
            <c:dLbl>
              <c:idx val="53"/>
              <c:delete val="1"/>
              <c:extLst>
                <c:ext xmlns:c15="http://schemas.microsoft.com/office/drawing/2012/chart" uri="{CE6537A1-D6FC-4f65-9D91-7224C49458BB}"/>
                <c:ext xmlns:c16="http://schemas.microsoft.com/office/drawing/2014/chart" uri="{C3380CC4-5D6E-409C-BE32-E72D297353CC}">
                  <c16:uniqueId val="{00000035-8344-714E-9796-53E93434D3C0}"/>
                </c:ext>
              </c:extLst>
            </c:dLbl>
            <c:dLbl>
              <c:idx val="54"/>
              <c:delete val="1"/>
              <c:extLst>
                <c:ext xmlns:c15="http://schemas.microsoft.com/office/drawing/2012/chart" uri="{CE6537A1-D6FC-4f65-9D91-7224C49458BB}"/>
                <c:ext xmlns:c16="http://schemas.microsoft.com/office/drawing/2014/chart" uri="{C3380CC4-5D6E-409C-BE32-E72D297353CC}">
                  <c16:uniqueId val="{00000036-8344-714E-9796-53E93434D3C0}"/>
                </c:ext>
              </c:extLst>
            </c:dLbl>
            <c:dLbl>
              <c:idx val="55"/>
              <c:delete val="1"/>
              <c:extLst>
                <c:ext xmlns:c15="http://schemas.microsoft.com/office/drawing/2012/chart" uri="{CE6537A1-D6FC-4f65-9D91-7224C49458BB}"/>
                <c:ext xmlns:c16="http://schemas.microsoft.com/office/drawing/2014/chart" uri="{C3380CC4-5D6E-409C-BE32-E72D297353CC}">
                  <c16:uniqueId val="{00000037-8344-714E-9796-53E93434D3C0}"/>
                </c:ext>
              </c:extLst>
            </c:dLbl>
            <c:dLbl>
              <c:idx val="56"/>
              <c:delete val="1"/>
              <c:extLst>
                <c:ext xmlns:c15="http://schemas.microsoft.com/office/drawing/2012/chart" uri="{CE6537A1-D6FC-4f65-9D91-7224C49458BB}"/>
                <c:ext xmlns:c16="http://schemas.microsoft.com/office/drawing/2014/chart" uri="{C3380CC4-5D6E-409C-BE32-E72D297353CC}">
                  <c16:uniqueId val="{00000038-8344-714E-9796-53E93434D3C0}"/>
                </c:ext>
              </c:extLst>
            </c:dLbl>
            <c:dLbl>
              <c:idx val="57"/>
              <c:delete val="1"/>
              <c:extLst>
                <c:ext xmlns:c15="http://schemas.microsoft.com/office/drawing/2012/chart" uri="{CE6537A1-D6FC-4f65-9D91-7224C49458BB}"/>
                <c:ext xmlns:c16="http://schemas.microsoft.com/office/drawing/2014/chart" uri="{C3380CC4-5D6E-409C-BE32-E72D297353CC}">
                  <c16:uniqueId val="{00000039-8344-714E-9796-53E93434D3C0}"/>
                </c:ext>
              </c:extLst>
            </c:dLbl>
            <c:dLbl>
              <c:idx val="58"/>
              <c:delete val="1"/>
              <c:extLst>
                <c:ext xmlns:c15="http://schemas.microsoft.com/office/drawing/2012/chart" uri="{CE6537A1-D6FC-4f65-9D91-7224C49458BB}"/>
                <c:ext xmlns:c16="http://schemas.microsoft.com/office/drawing/2014/chart" uri="{C3380CC4-5D6E-409C-BE32-E72D297353CC}">
                  <c16:uniqueId val="{0000003A-8344-714E-9796-53E93434D3C0}"/>
                </c:ext>
              </c:extLst>
            </c:dLbl>
            <c:dLbl>
              <c:idx val="59"/>
              <c:delete val="1"/>
              <c:extLst>
                <c:ext xmlns:c15="http://schemas.microsoft.com/office/drawing/2012/chart" uri="{CE6537A1-D6FC-4f65-9D91-7224C49458BB}"/>
                <c:ext xmlns:c16="http://schemas.microsoft.com/office/drawing/2014/chart" uri="{C3380CC4-5D6E-409C-BE32-E72D297353CC}">
                  <c16:uniqueId val="{0000003B-8344-714E-9796-53E93434D3C0}"/>
                </c:ext>
              </c:extLst>
            </c:dLbl>
            <c:dLbl>
              <c:idx val="60"/>
              <c:layout>
                <c:manualLayout>
                  <c:x val="-4.0935672514619992E-2"/>
                  <c:y val="1.0084032946203074E-2"/>
                </c:manualLayout>
              </c:layout>
              <c:tx>
                <c:rich>
                  <a:bodyPr/>
                  <a:lstStyle/>
                  <a:p>
                    <a:r>
                      <a:rPr lang="en-US"/>
                      <a:t>$24,257</a:t>
                    </a:r>
                    <a:r>
                      <a:rPr lang="en-US" baseline="0"/>
                      <a:t> (2022)</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C-8344-714E-9796-53E93434D3C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'1. Rev, Outlays, Surplus, Debt'!$J$10:$J$70</c:f>
              <c:numCache>
                <c:formatCode>0</c:formatCode>
                <c:ptCount val="61"/>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formatCode="General">
                  <c:v>2022</c:v>
                </c:pt>
              </c:numCache>
            </c:numRef>
          </c:cat>
          <c:val>
            <c:numRef>
              <c:f>'1. Rev, Outlays, Surplus, Debt'!$K$10:$K$70</c:f>
              <c:numCache>
                <c:formatCode>0.000</c:formatCode>
                <c:ptCount val="61"/>
                <c:pt idx="0">
                  <c:v>248.01</c:v>
                </c:pt>
                <c:pt idx="1">
                  <c:v>253.97800000000001</c:v>
                </c:pt>
                <c:pt idx="2">
                  <c:v>256.84899999999999</c:v>
                </c:pt>
                <c:pt idx="3">
                  <c:v>260.77800000000002</c:v>
                </c:pt>
                <c:pt idx="4">
                  <c:v>263.714</c:v>
                </c:pt>
                <c:pt idx="5">
                  <c:v>266.62599999999998</c:v>
                </c:pt>
                <c:pt idx="6">
                  <c:v>289.54500000000002</c:v>
                </c:pt>
                <c:pt idx="7">
                  <c:v>278.108</c:v>
                </c:pt>
                <c:pt idx="8">
                  <c:v>283.19799999999998</c:v>
                </c:pt>
                <c:pt idx="9">
                  <c:v>303.03699999999998</c:v>
                </c:pt>
                <c:pt idx="10">
                  <c:v>322.37700000000001</c:v>
                </c:pt>
                <c:pt idx="11">
                  <c:v>340.91</c:v>
                </c:pt>
                <c:pt idx="12">
                  <c:v>343.69900000000001</c:v>
                </c:pt>
                <c:pt idx="13">
                  <c:v>394.7</c:v>
                </c:pt>
                <c:pt idx="14">
                  <c:v>477.404</c:v>
                </c:pt>
                <c:pt idx="15">
                  <c:v>549.10400000000004</c:v>
                </c:pt>
                <c:pt idx="16">
                  <c:v>607.12599999999998</c:v>
                </c:pt>
                <c:pt idx="17">
                  <c:v>640.30600000000004</c:v>
                </c:pt>
                <c:pt idx="18">
                  <c:v>711.923</c:v>
                </c:pt>
                <c:pt idx="19">
                  <c:v>789.41</c:v>
                </c:pt>
                <c:pt idx="20">
                  <c:v>924.57500000000005</c:v>
                </c:pt>
                <c:pt idx="21">
                  <c:v>1137.268</c:v>
                </c:pt>
                <c:pt idx="22">
                  <c:v>1306.9749999999999</c:v>
                </c:pt>
                <c:pt idx="23">
                  <c:v>1507.26</c:v>
                </c:pt>
                <c:pt idx="24">
                  <c:v>1740.623</c:v>
                </c:pt>
                <c:pt idx="25">
                  <c:v>1889.7529999999999</c:v>
                </c:pt>
                <c:pt idx="26">
                  <c:v>2051.616</c:v>
                </c:pt>
                <c:pt idx="27">
                  <c:v>2190.7159999999999</c:v>
                </c:pt>
                <c:pt idx="28">
                  <c:v>2411.558</c:v>
                </c:pt>
                <c:pt idx="29">
                  <c:v>2688.9989999999998</c:v>
                </c:pt>
                <c:pt idx="30">
                  <c:v>2999.7370000000001</c:v>
                </c:pt>
                <c:pt idx="31">
                  <c:v>3248.3960000000002</c:v>
                </c:pt>
                <c:pt idx="32">
                  <c:v>3433.0650000000001</c:v>
                </c:pt>
                <c:pt idx="33">
                  <c:v>3604.3780000000002</c:v>
                </c:pt>
                <c:pt idx="34">
                  <c:v>3734.0729999999999</c:v>
                </c:pt>
                <c:pt idx="35">
                  <c:v>3772.3440000000001</c:v>
                </c:pt>
                <c:pt idx="36">
                  <c:v>3721.0990000000002</c:v>
                </c:pt>
                <c:pt idx="37">
                  <c:v>3632.3629999999998</c:v>
                </c:pt>
                <c:pt idx="38">
                  <c:v>3409.8040000000001</c:v>
                </c:pt>
                <c:pt idx="39">
                  <c:v>3319.6149999999998</c:v>
                </c:pt>
                <c:pt idx="40">
                  <c:v>3540.4270000000001</c:v>
                </c:pt>
                <c:pt idx="41">
                  <c:v>3913.4430000000002</c:v>
                </c:pt>
                <c:pt idx="42">
                  <c:v>4295.5439999999999</c:v>
                </c:pt>
                <c:pt idx="43">
                  <c:v>4592.2120000000004</c:v>
                </c:pt>
                <c:pt idx="44">
                  <c:v>4828.9719999999998</c:v>
                </c:pt>
                <c:pt idx="45">
                  <c:v>5035.1289999999999</c:v>
                </c:pt>
                <c:pt idx="46">
                  <c:v>5803.05</c:v>
                </c:pt>
                <c:pt idx="47">
                  <c:v>7544.7070000000003</c:v>
                </c:pt>
                <c:pt idx="48">
                  <c:v>9018.8819999999996</c:v>
                </c:pt>
                <c:pt idx="49">
                  <c:v>10128.187</c:v>
                </c:pt>
                <c:pt idx="50">
                  <c:v>11281.130999999999</c:v>
                </c:pt>
                <c:pt idx="51">
                  <c:v>11982.713</c:v>
                </c:pt>
                <c:pt idx="52">
                  <c:v>12779.898999999999</c:v>
                </c:pt>
                <c:pt idx="53">
                  <c:v>13116.691999999999</c:v>
                </c:pt>
                <c:pt idx="54">
                  <c:v>14167.624</c:v>
                </c:pt>
                <c:pt idx="55">
                  <c:v>14665.439</c:v>
                </c:pt>
                <c:pt idx="56">
                  <c:v>15749.566999999999</c:v>
                </c:pt>
                <c:pt idx="57">
                  <c:v>16800.7</c:v>
                </c:pt>
                <c:pt idx="58">
                  <c:v>21016.669000000002</c:v>
                </c:pt>
                <c:pt idx="59">
                  <c:v>22284.026000000002</c:v>
                </c:pt>
                <c:pt idx="60" formatCode="General">
                  <c:v>24256.834999999999</c:v>
                </c:pt>
              </c:numCache>
            </c:numRef>
          </c:val>
          <c:smooth val="0"/>
          <c:extLst>
            <c:ext xmlns:c16="http://schemas.microsoft.com/office/drawing/2014/chart" uri="{C3380CC4-5D6E-409C-BE32-E72D297353CC}">
              <c16:uniqueId val="{0000003D-8344-714E-9796-53E93434D3C0}"/>
            </c:ext>
          </c:extLst>
        </c:ser>
        <c:dLbls>
          <c:showLegendKey val="0"/>
          <c:showVal val="0"/>
          <c:showCatName val="0"/>
          <c:showSerName val="0"/>
          <c:showPercent val="0"/>
          <c:showBubbleSize val="0"/>
        </c:dLbls>
        <c:smooth val="0"/>
        <c:axId val="118725967"/>
        <c:axId val="119215839"/>
      </c:lineChart>
      <c:catAx>
        <c:axId val="118725967"/>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9215839"/>
        <c:crosses val="autoZero"/>
        <c:auto val="1"/>
        <c:lblAlgn val="ctr"/>
        <c:lblOffset val="100"/>
        <c:noMultiLvlLbl val="0"/>
      </c:catAx>
      <c:valAx>
        <c:axId val="119215839"/>
        <c:scaling>
          <c:orientation val="minMax"/>
          <c:max val="2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Billions of Dollars</a:t>
                </a:r>
              </a:p>
            </c:rich>
          </c:tx>
          <c:layout>
            <c:manualLayout>
              <c:xMode val="edge"/>
              <c:yMode val="edge"/>
              <c:x val="5.5045586406962284E-3"/>
              <c:y val="0.31914654144468063"/>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8725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856978968315235"/>
          <c:y val="5.9339115813648292E-2"/>
          <c:w val="0.53177718593999279"/>
          <c:h val="0.84751989009186357"/>
        </c:manualLayout>
      </c:layout>
      <c:pieChart>
        <c:varyColors val="1"/>
        <c:ser>
          <c:idx val="0"/>
          <c:order val="0"/>
          <c:spPr>
            <a:ln>
              <a:solidFill>
                <a:schemeClr val="bg1"/>
              </a:solidFill>
            </a:ln>
          </c:spPr>
          <c:dPt>
            <c:idx val="0"/>
            <c:bubble3D val="0"/>
            <c:spPr>
              <a:solidFill>
                <a:schemeClr val="bg1">
                  <a:lumMod val="50000"/>
                </a:schemeClr>
              </a:solidFill>
              <a:ln>
                <a:solidFill>
                  <a:schemeClr val="bg1"/>
                </a:solidFill>
              </a:ln>
            </c:spPr>
            <c:extLst>
              <c:ext xmlns:c16="http://schemas.microsoft.com/office/drawing/2014/chart" uri="{C3380CC4-5D6E-409C-BE32-E72D297353CC}">
                <c16:uniqueId val="{00000001-F0A8-BC4C-941A-EF02A782F42A}"/>
              </c:ext>
            </c:extLst>
          </c:dPt>
          <c:dPt>
            <c:idx val="1"/>
            <c:bubble3D val="0"/>
            <c:spPr>
              <a:solidFill>
                <a:schemeClr val="bg1">
                  <a:lumMod val="65000"/>
                </a:schemeClr>
              </a:solidFill>
              <a:ln>
                <a:solidFill>
                  <a:schemeClr val="bg1"/>
                </a:solidFill>
              </a:ln>
            </c:spPr>
            <c:extLst>
              <c:ext xmlns:c16="http://schemas.microsoft.com/office/drawing/2014/chart" uri="{C3380CC4-5D6E-409C-BE32-E72D297353CC}">
                <c16:uniqueId val="{00000003-F0A8-BC4C-941A-EF02A782F42A}"/>
              </c:ext>
            </c:extLst>
          </c:dPt>
          <c:dPt>
            <c:idx val="2"/>
            <c:bubble3D val="0"/>
            <c:spPr>
              <a:solidFill>
                <a:schemeClr val="bg1">
                  <a:lumMod val="75000"/>
                </a:schemeClr>
              </a:solidFill>
              <a:ln>
                <a:solidFill>
                  <a:schemeClr val="bg1"/>
                </a:solidFill>
              </a:ln>
            </c:spPr>
            <c:extLst>
              <c:ext xmlns:c16="http://schemas.microsoft.com/office/drawing/2014/chart" uri="{C3380CC4-5D6E-409C-BE32-E72D297353CC}">
                <c16:uniqueId val="{00000005-F0A8-BC4C-941A-EF02A782F42A}"/>
              </c:ext>
            </c:extLst>
          </c:dPt>
          <c:dPt>
            <c:idx val="3"/>
            <c:bubble3D val="0"/>
            <c:spPr>
              <a:solidFill>
                <a:schemeClr val="bg1">
                  <a:lumMod val="85000"/>
                </a:schemeClr>
              </a:solidFill>
              <a:ln>
                <a:solidFill>
                  <a:schemeClr val="bg1"/>
                </a:solidFill>
              </a:ln>
            </c:spPr>
            <c:extLst>
              <c:ext xmlns:c16="http://schemas.microsoft.com/office/drawing/2014/chart" uri="{C3380CC4-5D6E-409C-BE32-E72D297353CC}">
                <c16:uniqueId val="{00000007-F0A8-BC4C-941A-EF02A782F42A}"/>
              </c:ext>
            </c:extLst>
          </c:dPt>
          <c:dPt>
            <c:idx val="4"/>
            <c:bubble3D val="0"/>
            <c:spPr>
              <a:solidFill>
                <a:schemeClr val="bg1">
                  <a:lumMod val="85000"/>
                </a:schemeClr>
              </a:solidFill>
              <a:ln>
                <a:solidFill>
                  <a:schemeClr val="bg1"/>
                </a:solidFill>
              </a:ln>
            </c:spPr>
            <c:extLst>
              <c:ext xmlns:c16="http://schemas.microsoft.com/office/drawing/2014/chart" uri="{C3380CC4-5D6E-409C-BE32-E72D297353CC}">
                <c16:uniqueId val="{00000009-F0A8-BC4C-941A-EF02A782F42A}"/>
              </c:ext>
            </c:extLst>
          </c:dPt>
          <c:dPt>
            <c:idx val="6"/>
            <c:bubble3D val="0"/>
            <c:spPr>
              <a:solidFill>
                <a:schemeClr val="bg1">
                  <a:lumMod val="85000"/>
                </a:schemeClr>
              </a:solidFill>
              <a:ln>
                <a:solidFill>
                  <a:schemeClr val="bg1"/>
                </a:solidFill>
              </a:ln>
            </c:spPr>
            <c:extLst>
              <c:ext xmlns:c16="http://schemas.microsoft.com/office/drawing/2014/chart" uri="{C3380CC4-5D6E-409C-BE32-E72D297353CC}">
                <c16:uniqueId val="{0000000B-F0A8-BC4C-941A-EF02A782F42A}"/>
              </c:ext>
            </c:extLst>
          </c:dPt>
          <c:dPt>
            <c:idx val="7"/>
            <c:bubble3D val="0"/>
            <c:spPr>
              <a:solidFill>
                <a:srgbClr val="500000"/>
              </a:solidFill>
              <a:ln>
                <a:solidFill>
                  <a:schemeClr val="bg1"/>
                </a:solidFill>
              </a:ln>
            </c:spPr>
            <c:extLst>
              <c:ext xmlns:c16="http://schemas.microsoft.com/office/drawing/2014/chart" uri="{C3380CC4-5D6E-409C-BE32-E72D297353CC}">
                <c16:uniqueId val="{0000000D-F0A8-BC4C-941A-EF02A782F42A}"/>
              </c:ext>
            </c:extLst>
          </c:dPt>
          <c:dPt>
            <c:idx val="8"/>
            <c:bubble3D val="0"/>
            <c:spPr>
              <a:solidFill>
                <a:srgbClr val="500000">
                  <a:alpha val="50000"/>
                </a:srgbClr>
              </a:solidFill>
              <a:ln>
                <a:solidFill>
                  <a:schemeClr val="bg1"/>
                </a:solidFill>
              </a:ln>
            </c:spPr>
            <c:extLst>
              <c:ext xmlns:c16="http://schemas.microsoft.com/office/drawing/2014/chart" uri="{C3380CC4-5D6E-409C-BE32-E72D297353CC}">
                <c16:uniqueId val="{0000000F-F0A8-BC4C-941A-EF02A782F42A}"/>
              </c:ext>
            </c:extLst>
          </c:dPt>
          <c:dPt>
            <c:idx val="9"/>
            <c:bubble3D val="0"/>
            <c:spPr>
              <a:solidFill>
                <a:schemeClr val="tx1"/>
              </a:solidFill>
              <a:ln>
                <a:solidFill>
                  <a:schemeClr val="bg1"/>
                </a:solidFill>
              </a:ln>
            </c:spPr>
            <c:extLst>
              <c:ext xmlns:c16="http://schemas.microsoft.com/office/drawing/2014/chart" uri="{C3380CC4-5D6E-409C-BE32-E72D297353CC}">
                <c16:uniqueId val="{00000011-F0A8-BC4C-941A-EF02A782F42A}"/>
              </c:ext>
            </c:extLst>
          </c:dPt>
          <c:dLbls>
            <c:dLbl>
              <c:idx val="0"/>
              <c:layout>
                <c:manualLayout>
                  <c:x val="-0.15936696694159228"/>
                  <c:y val="-0.16153767500981031"/>
                </c:manualLayout>
              </c:layout>
              <c:tx>
                <c:rich>
                  <a:bodyPr/>
                  <a:lstStyle/>
                  <a:p>
                    <a:r>
                      <a:rPr lang="en-US"/>
                      <a:t>Social Security</a:t>
                    </a:r>
                  </a:p>
                  <a:p>
                    <a:r>
                      <a:rPr lang="en-US"/>
                      <a:t>$18,917 (22.3%)</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0A8-BC4C-941A-EF02A782F42A}"/>
                </c:ext>
              </c:extLst>
            </c:dLbl>
            <c:dLbl>
              <c:idx val="1"/>
              <c:layout>
                <c:manualLayout>
                  <c:x val="0.10501161623429806"/>
                  <c:y val="-0.18353791887575249"/>
                </c:manualLayout>
              </c:layout>
              <c:tx>
                <c:rich>
                  <a:bodyPr/>
                  <a:lstStyle/>
                  <a:p>
                    <a:r>
                      <a:rPr lang="en-US"/>
                      <a:t>Medicare</a:t>
                    </a:r>
                  </a:p>
                  <a:p>
                    <a:r>
                      <a:rPr lang="en-US"/>
                      <a:t>$14,635 (17.3%)</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0A8-BC4C-941A-EF02A782F42A}"/>
                </c:ext>
              </c:extLst>
            </c:dLbl>
            <c:dLbl>
              <c:idx val="2"/>
              <c:layout>
                <c:manualLayout>
                  <c:x val="0.14343914910808706"/>
                  <c:y val="-8.604603817176372E-2"/>
                </c:manualLayout>
              </c:layout>
              <c:tx>
                <c:rich>
                  <a:bodyPr/>
                  <a:lstStyle/>
                  <a:p>
                    <a:r>
                      <a:rPr lang="en-US"/>
                      <a:t>Medicaid</a:t>
                    </a:r>
                  </a:p>
                  <a:p>
                    <a:r>
                      <a:rPr lang="en-US"/>
                      <a:t>$6,817 (8.1%)</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0A8-BC4C-941A-EF02A782F42A}"/>
                </c:ext>
              </c:extLst>
            </c:dLbl>
            <c:dLbl>
              <c:idx val="3"/>
              <c:layout>
                <c:manualLayout>
                  <c:x val="-1.8795674437754106E-2"/>
                  <c:y val="0.1118077769575678"/>
                </c:manualLayout>
              </c:layout>
              <c:tx>
                <c:rich>
                  <a:bodyPr/>
                  <a:lstStyle/>
                  <a:p>
                    <a:pPr>
                      <a:defRPr>
                        <a:solidFill>
                          <a:schemeClr val="tx1"/>
                        </a:solidFill>
                      </a:defRPr>
                    </a:pPr>
                    <a:r>
                      <a:rPr lang="en-US">
                        <a:solidFill>
                          <a:schemeClr val="tx1"/>
                        </a:solidFill>
                      </a:rPr>
                      <a:t>SNAP</a:t>
                    </a:r>
                  </a:p>
                  <a:p>
                    <a:pPr>
                      <a:defRPr>
                        <a:solidFill>
                          <a:schemeClr val="tx1"/>
                        </a:solidFill>
                      </a:defRPr>
                    </a:pPr>
                    <a:r>
                      <a:rPr lang="en-US">
                        <a:solidFill>
                          <a:schemeClr val="tx1"/>
                        </a:solidFill>
                      </a:rPr>
                      <a:t>$1,223 (1.44%)</a:t>
                    </a:r>
                  </a:p>
                </c:rich>
              </c:tx>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0A8-BC4C-941A-EF02A782F42A}"/>
                </c:ext>
              </c:extLst>
            </c:dLbl>
            <c:dLbl>
              <c:idx val="4"/>
              <c:layout>
                <c:manualLayout>
                  <c:x val="-1.6474641037517369E-2"/>
                  <c:y val="3.9054468777340333E-2"/>
                </c:manualLayout>
              </c:layout>
              <c:tx>
                <c:rich>
                  <a:bodyPr/>
                  <a:lstStyle/>
                  <a:p>
                    <a:pPr>
                      <a:defRPr>
                        <a:solidFill>
                          <a:schemeClr val="tx1"/>
                        </a:solidFill>
                      </a:defRPr>
                    </a:pPr>
                    <a:r>
                      <a:rPr lang="en-US">
                        <a:solidFill>
                          <a:schemeClr val="tx1"/>
                        </a:solidFill>
                      </a:rPr>
                      <a:t>Farm Safety Net</a:t>
                    </a:r>
                  </a:p>
                  <a:p>
                    <a:pPr>
                      <a:defRPr>
                        <a:solidFill>
                          <a:schemeClr val="tx1"/>
                        </a:solidFill>
                      </a:defRPr>
                    </a:pPr>
                    <a:r>
                      <a:rPr lang="en-US">
                        <a:solidFill>
                          <a:schemeClr val="tx1"/>
                        </a:solidFill>
                      </a:rPr>
                      <a:t>$185 (0.22%)</a:t>
                    </a:r>
                  </a:p>
                </c:rich>
              </c:tx>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0A8-BC4C-941A-EF02A782F42A}"/>
                </c:ext>
              </c:extLst>
            </c:dLbl>
            <c:dLbl>
              <c:idx val="5"/>
              <c:layout>
                <c:manualLayout>
                  <c:x val="-2.9626305902938604E-2"/>
                  <c:y val="-7.9901950732720953E-2"/>
                </c:manualLayout>
              </c:layout>
              <c:tx>
                <c:rich>
                  <a:bodyPr/>
                  <a:lstStyle/>
                  <a:p>
                    <a:pPr>
                      <a:defRPr>
                        <a:solidFill>
                          <a:schemeClr val="tx1"/>
                        </a:solidFill>
                      </a:defRPr>
                    </a:pPr>
                    <a:r>
                      <a:rPr lang="en-US">
                        <a:solidFill>
                          <a:schemeClr val="tx1"/>
                        </a:solidFill>
                      </a:rPr>
                      <a:t>Conservation</a:t>
                    </a:r>
                  </a:p>
                  <a:p>
                    <a:pPr>
                      <a:defRPr>
                        <a:solidFill>
                          <a:schemeClr val="tx1"/>
                        </a:solidFill>
                      </a:defRPr>
                    </a:pPr>
                    <a:r>
                      <a:rPr lang="en-US">
                        <a:solidFill>
                          <a:schemeClr val="tx1"/>
                        </a:solidFill>
                      </a:rPr>
                      <a:t>$75 (0.09%)</a:t>
                    </a:r>
                  </a:p>
                </c:rich>
              </c:tx>
              <c:spPr/>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F0A8-BC4C-941A-EF02A782F42A}"/>
                </c:ext>
              </c:extLst>
            </c:dLbl>
            <c:dLbl>
              <c:idx val="6"/>
              <c:layout>
                <c:manualLayout>
                  <c:x val="0.16588682324267873"/>
                  <c:y val="9.9813345955552565E-2"/>
                </c:manualLayout>
              </c:layout>
              <c:tx>
                <c:rich>
                  <a:bodyPr/>
                  <a:lstStyle/>
                  <a:p>
                    <a:r>
                      <a:rPr lang="en-US"/>
                      <a:t>Other Mandatory</a:t>
                    </a:r>
                  </a:p>
                  <a:p>
                    <a:r>
                      <a:rPr lang="en-US"/>
                      <a:t>$10,999 (13%)</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0A8-BC4C-941A-EF02A782F42A}"/>
                </c:ext>
              </c:extLst>
            </c:dLbl>
            <c:dLbl>
              <c:idx val="7"/>
              <c:layout>
                <c:manualLayout>
                  <c:x val="9.4568718682891906E-2"/>
                  <c:y val="0.13414075359224162"/>
                </c:manualLayout>
              </c:layout>
              <c:tx>
                <c:rich>
                  <a:bodyPr/>
                  <a:lstStyle/>
                  <a:p>
                    <a:r>
                      <a:rPr lang="en-US"/>
                      <a:t>Defense</a:t>
                    </a:r>
                  </a:p>
                  <a:p>
                    <a:r>
                      <a:rPr lang="en-US"/>
                      <a:t>$9,846 (11.6%)</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0A8-BC4C-941A-EF02A782F42A}"/>
                </c:ext>
              </c:extLst>
            </c:dLbl>
            <c:dLbl>
              <c:idx val="8"/>
              <c:layout>
                <c:manualLayout>
                  <c:x val="-0.10637161123485038"/>
                  <c:y val="0.15608677909409086"/>
                </c:manualLayout>
              </c:layout>
              <c:tx>
                <c:rich>
                  <a:bodyPr/>
                  <a:lstStyle/>
                  <a:p>
                    <a:r>
                      <a:rPr lang="en-US"/>
                      <a:t>Other Discretionary</a:t>
                    </a:r>
                  </a:p>
                  <a:p>
                    <a:r>
                      <a:rPr lang="en-US"/>
                      <a:t>$11,408 (13.5%)</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F0A8-BC4C-941A-EF02A782F42A}"/>
                </c:ext>
              </c:extLst>
            </c:dLbl>
            <c:dLbl>
              <c:idx val="9"/>
              <c:layout>
                <c:manualLayout>
                  <c:x val="-0.16955356164437829"/>
                  <c:y val="9.9963893988668034E-2"/>
                </c:manualLayout>
              </c:layout>
              <c:tx>
                <c:rich>
                  <a:bodyPr/>
                  <a:lstStyle/>
                  <a:p>
                    <a:r>
                      <a:rPr lang="en-US"/>
                      <a:t>Net Interest</a:t>
                    </a:r>
                  </a:p>
                  <a:p>
                    <a:r>
                      <a:rPr lang="en-US"/>
                      <a:t>$10,559 (12.5%)</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F0A8-BC4C-941A-EF02A782F42A}"/>
                </c:ext>
              </c:extLst>
            </c:dLbl>
            <c:spPr>
              <a:noFill/>
              <a:ln>
                <a:noFill/>
              </a:ln>
              <a:effectLst/>
            </c:spPr>
            <c:txPr>
              <a:bodyPr/>
              <a:lstStyle/>
              <a:p>
                <a:pPr>
                  <a:defRPr>
                    <a:solidFill>
                      <a:schemeClr val="bg1"/>
                    </a:solidFil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Summary!$C$25:$C$34</c:f>
              <c:strCache>
                <c:ptCount val="10"/>
                <c:pt idx="0">
                  <c:v>Social Security</c:v>
                </c:pt>
                <c:pt idx="1">
                  <c:v>Medicare</c:v>
                </c:pt>
                <c:pt idx="2">
                  <c:v>Medicaid</c:v>
                </c:pt>
                <c:pt idx="3">
                  <c:v>SNAP</c:v>
                </c:pt>
                <c:pt idx="4">
                  <c:v>Farm Safety Net</c:v>
                </c:pt>
                <c:pt idx="5">
                  <c:v>Conservation</c:v>
                </c:pt>
                <c:pt idx="6">
                  <c:v>Other Mandatory</c:v>
                </c:pt>
                <c:pt idx="7">
                  <c:v>Defense</c:v>
                </c:pt>
                <c:pt idx="8">
                  <c:v>Other Discretionary</c:v>
                </c:pt>
                <c:pt idx="9">
                  <c:v>Net Interest</c:v>
                </c:pt>
              </c:strCache>
            </c:strRef>
          </c:cat>
          <c:val>
            <c:numRef>
              <c:f>Summary!$D$25:$D$34</c:f>
              <c:numCache>
                <c:formatCode>#,##0</c:formatCode>
                <c:ptCount val="10"/>
                <c:pt idx="0">
                  <c:v>18916.718000000001</c:v>
                </c:pt>
                <c:pt idx="1">
                  <c:v>14635.287</c:v>
                </c:pt>
                <c:pt idx="2">
                  <c:v>6816.9110000000001</c:v>
                </c:pt>
                <c:pt idx="3">
                  <c:v>1223.1099999999999</c:v>
                </c:pt>
                <c:pt idx="4">
                  <c:v>184.92099999999999</c:v>
                </c:pt>
                <c:pt idx="5" formatCode="#,##0.000">
                  <c:v>75.123999999999995</c:v>
                </c:pt>
                <c:pt idx="6">
                  <c:v>10999.296999999991</c:v>
                </c:pt>
                <c:pt idx="7">
                  <c:v>9845.5069999999996</c:v>
                </c:pt>
                <c:pt idx="8">
                  <c:v>11407.505999999999</c:v>
                </c:pt>
                <c:pt idx="9">
                  <c:v>10559.045</c:v>
                </c:pt>
              </c:numCache>
            </c:numRef>
          </c:val>
          <c:extLst>
            <c:ext xmlns:c16="http://schemas.microsoft.com/office/drawing/2014/chart" uri="{C3380CC4-5D6E-409C-BE32-E72D297353CC}">
              <c16:uniqueId val="{00000013-F0A8-BC4C-941A-EF02A782F42A}"/>
            </c:ext>
          </c:extLst>
        </c:ser>
        <c:dLbls>
          <c:showLegendKey val="0"/>
          <c:showVal val="1"/>
          <c:showCatName val="1"/>
          <c:showSerName val="0"/>
          <c:showPercent val="0"/>
          <c:showBubbleSize val="0"/>
          <c:showLeaderLines val="1"/>
        </c:dLbls>
        <c:firstSliceAng val="90"/>
      </c:pieChart>
    </c:plotArea>
    <c:plotVisOnly val="1"/>
    <c:dispBlanksAs val="gap"/>
    <c:showDLblsOverMax val="0"/>
  </c:chart>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633548150817237"/>
          <c:y val="2.5391888445818307E-2"/>
          <c:w val="0.4035864609196918"/>
          <c:h val="0.86270694979803719"/>
        </c:manualLayout>
      </c:layout>
      <c:barChart>
        <c:barDir val="bar"/>
        <c:grouping val="clustered"/>
        <c:varyColors val="0"/>
        <c:ser>
          <c:idx val="0"/>
          <c:order val="0"/>
          <c:spPr>
            <a:solidFill>
              <a:srgbClr val="500000"/>
            </a:solidFill>
            <a:ln>
              <a:noFill/>
            </a:ln>
            <a:effectLst/>
          </c:spPr>
          <c:invertIfNegative val="0"/>
          <c:cat>
            <c:strRef>
              <c:f>'Tab 3'!$O$10:$O$29</c:f>
              <c:strCache>
                <c:ptCount val="20"/>
                <c:pt idx="0">
                  <c:v>   Sec. 1706, Implementation </c:v>
                </c:pt>
                <c:pt idx="1">
                  <c:v>   Sec. 2405, Grassroots Source Water Protection Program</c:v>
                </c:pt>
                <c:pt idx="2">
                  <c:v>   Sec. 2406, Voluntary Public Access and Habitat Incentive</c:v>
                </c:pt>
                <c:pt idx="3">
                  <c:v>   Sec. 2408, Feral Swine Eradication and Control Pilot</c:v>
                </c:pt>
                <c:pt idx="4">
                  <c:v>   Sec. 4014, Evaluation of Child Support Enforcement Cooperation Requirements</c:v>
                </c:pt>
                <c:pt idx="5">
                  <c:v>   Sec. 7115, Scholarships for Students at 1890 Institutions</c:v>
                </c:pt>
                <c:pt idx="6">
                  <c:v>   Sec. 7212, Urban, Indoor, and Other Emerging Agricultural Production Research and Extension</c:v>
                </c:pt>
                <c:pt idx="7">
                  <c:v>   Sec. 7603, Foundation for Food and Agriculture Research</c:v>
                </c:pt>
                <c:pt idx="8">
                  <c:v>   Sec. 9002, Biobased Market Program</c:v>
                </c:pt>
                <c:pt idx="9">
                  <c:v>   Sec. 9003, Biorefinery Assistance</c:v>
                </c:pt>
                <c:pt idx="10">
                  <c:v>   Sec. 9005, Bioenergy Program for Advanced Biofuels</c:v>
                </c:pt>
                <c:pt idx="11">
                  <c:v>   Sec. 10103, Organic Production and Market Data Initiatives</c:v>
                </c:pt>
                <c:pt idx="12">
                  <c:v>   Sec. 10104, Organic Certification/Trade Tracking and Data Collection</c:v>
                </c:pt>
                <c:pt idx="13">
                  <c:v>   Sec. 10105, National Organic Certification Cost Share</c:v>
                </c:pt>
                <c:pt idx="14">
                  <c:v>   Sec. 10109, Multiple Crop and Pesticide Use Survey</c:v>
                </c:pt>
                <c:pt idx="15">
                  <c:v>   Sec. 12102, Sheep Production and Marketing Grants</c:v>
                </c:pt>
                <c:pt idx="16">
                  <c:v>   Sec. 12602, Pima Agriculture Cotton Trust Fund</c:v>
                </c:pt>
                <c:pt idx="17">
                  <c:v>   Sec. 12603, Agriculture Wool Apparel Manufacturers Trust Fund</c:v>
                </c:pt>
                <c:pt idx="18">
                  <c:v>   Sec. 12604, Wool Research and Promotion</c:v>
                </c:pt>
                <c:pt idx="19">
                  <c:v>   Sec. 12605, Emergency Citrus Trust Fund</c:v>
                </c:pt>
              </c:strCache>
            </c:strRef>
          </c:cat>
          <c:val>
            <c:numRef>
              <c:f>'Tab 3'!$P$10:$P$29</c:f>
              <c:numCache>
                <c:formatCode>#,##0</c:formatCode>
                <c:ptCount val="20"/>
                <c:pt idx="0">
                  <c:v>15.5</c:v>
                </c:pt>
                <c:pt idx="1">
                  <c:v>5</c:v>
                </c:pt>
                <c:pt idx="2">
                  <c:v>50</c:v>
                </c:pt>
                <c:pt idx="3">
                  <c:v>75</c:v>
                </c:pt>
                <c:pt idx="4">
                  <c:v>5</c:v>
                </c:pt>
                <c:pt idx="5">
                  <c:v>40</c:v>
                </c:pt>
                <c:pt idx="6">
                  <c:v>10</c:v>
                </c:pt>
                <c:pt idx="7">
                  <c:v>185</c:v>
                </c:pt>
                <c:pt idx="8">
                  <c:v>15</c:v>
                </c:pt>
                <c:pt idx="9">
                  <c:v>75</c:v>
                </c:pt>
                <c:pt idx="10">
                  <c:v>35</c:v>
                </c:pt>
                <c:pt idx="11">
                  <c:v>5</c:v>
                </c:pt>
                <c:pt idx="12">
                  <c:v>5</c:v>
                </c:pt>
                <c:pt idx="13">
                  <c:v>24</c:v>
                </c:pt>
                <c:pt idx="14">
                  <c:v>0.5</c:v>
                </c:pt>
                <c:pt idx="15">
                  <c:v>2</c:v>
                </c:pt>
                <c:pt idx="16">
                  <c:v>80</c:v>
                </c:pt>
                <c:pt idx="17">
                  <c:v>120</c:v>
                </c:pt>
                <c:pt idx="18">
                  <c:v>9.4999999999999982</c:v>
                </c:pt>
                <c:pt idx="19">
                  <c:v>125</c:v>
                </c:pt>
              </c:numCache>
            </c:numRef>
          </c:val>
          <c:extLst>
            <c:ext xmlns:c16="http://schemas.microsoft.com/office/drawing/2014/chart" uri="{C3380CC4-5D6E-409C-BE32-E72D297353CC}">
              <c16:uniqueId val="{00000000-38E8-8F4F-967C-AFDCDF667ACF}"/>
            </c:ext>
          </c:extLst>
        </c:ser>
        <c:dLbls>
          <c:showLegendKey val="0"/>
          <c:showVal val="0"/>
          <c:showCatName val="0"/>
          <c:showSerName val="0"/>
          <c:showPercent val="0"/>
          <c:showBubbleSize val="0"/>
        </c:dLbls>
        <c:gapWidth val="182"/>
        <c:axId val="1733880719"/>
        <c:axId val="1770948975"/>
      </c:barChart>
      <c:catAx>
        <c:axId val="1733880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70948975"/>
        <c:crosses val="autoZero"/>
        <c:auto val="1"/>
        <c:lblAlgn val="ctr"/>
        <c:lblOffset val="100"/>
        <c:noMultiLvlLbl val="0"/>
      </c:catAx>
      <c:valAx>
        <c:axId val="177094897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dirty="0"/>
                  <a:t>Dollars in Millions</a:t>
                </a:r>
              </a:p>
            </c:rich>
          </c:tx>
          <c:layout>
            <c:manualLayout>
              <c:xMode val="edge"/>
              <c:yMode val="edge"/>
              <c:x val="0.69450544424037142"/>
              <c:y val="0.9514451159659080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7338807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Sheet1!$F$3</c:f>
              <c:strCache>
                <c:ptCount val="1"/>
                <c:pt idx="0">
                  <c:v>Baseline Outlays</c:v>
                </c:pt>
              </c:strCache>
            </c:strRef>
          </c:tx>
          <c:spPr>
            <a:solidFill>
              <a:srgbClr val="500000"/>
            </a:solidFill>
            <a:ln>
              <a:noFill/>
            </a:ln>
            <a:effectLst/>
          </c:spPr>
          <c:invertIfNegative val="0"/>
          <c:cat>
            <c:strRef>
              <c:f>Sheet1!$E$4:$E$6</c:f>
              <c:strCache>
                <c:ptCount val="3"/>
                <c:pt idx="0">
                  <c:v>2002 Farm Bill</c:v>
                </c:pt>
                <c:pt idx="1">
                  <c:v>2018 Farm Bill</c:v>
                </c:pt>
                <c:pt idx="2">
                  <c:v>2022 Farm Bill</c:v>
                </c:pt>
              </c:strCache>
            </c:strRef>
          </c:cat>
          <c:val>
            <c:numRef>
              <c:f>Sheet1!$F$4:$F$6</c:f>
              <c:numCache>
                <c:formatCode>#,##0</c:formatCode>
                <c:ptCount val="3"/>
                <c:pt idx="0">
                  <c:v>85365</c:v>
                </c:pt>
                <c:pt idx="1">
                  <c:v>61151</c:v>
                </c:pt>
              </c:numCache>
            </c:numRef>
          </c:val>
          <c:extLst>
            <c:ext xmlns:c16="http://schemas.microsoft.com/office/drawing/2014/chart" uri="{C3380CC4-5D6E-409C-BE32-E72D297353CC}">
              <c16:uniqueId val="{00000000-4F97-0D4E-9315-DC03DC2972A9}"/>
            </c:ext>
          </c:extLst>
        </c:ser>
        <c:ser>
          <c:idx val="1"/>
          <c:order val="1"/>
          <c:tx>
            <c:strRef>
              <c:f>Sheet1!$G$3</c:f>
              <c:strCache>
                <c:ptCount val="1"/>
                <c:pt idx="0">
                  <c:v>New Outlays</c:v>
                </c:pt>
              </c:strCache>
            </c:strRef>
          </c:tx>
          <c:spPr>
            <a:solidFill>
              <a:schemeClr val="bg1">
                <a:lumMod val="75000"/>
              </a:schemeClr>
            </a:solidFill>
            <a:ln>
              <a:noFill/>
            </a:ln>
            <a:effectLst/>
          </c:spPr>
          <c:invertIfNegative val="0"/>
          <c:cat>
            <c:strRef>
              <c:f>Sheet1!$E$4:$E$6</c:f>
              <c:strCache>
                <c:ptCount val="3"/>
                <c:pt idx="0">
                  <c:v>2002 Farm Bill</c:v>
                </c:pt>
                <c:pt idx="1">
                  <c:v>2018 Farm Bill</c:v>
                </c:pt>
                <c:pt idx="2">
                  <c:v>2022 Farm Bill</c:v>
                </c:pt>
              </c:strCache>
            </c:strRef>
          </c:cat>
          <c:val>
            <c:numRef>
              <c:f>Sheet1!$G$4:$G$6</c:f>
              <c:numCache>
                <c:formatCode>#,##0</c:formatCode>
                <c:ptCount val="3"/>
                <c:pt idx="0">
                  <c:v>56714</c:v>
                </c:pt>
                <c:pt idx="1">
                  <c:v>263</c:v>
                </c:pt>
              </c:numCache>
            </c:numRef>
          </c:val>
          <c:extLst>
            <c:ext xmlns:c16="http://schemas.microsoft.com/office/drawing/2014/chart" uri="{C3380CC4-5D6E-409C-BE32-E72D297353CC}">
              <c16:uniqueId val="{00000001-4F97-0D4E-9315-DC03DC2972A9}"/>
            </c:ext>
          </c:extLst>
        </c:ser>
        <c:dLbls>
          <c:showLegendKey val="0"/>
          <c:showVal val="0"/>
          <c:showCatName val="0"/>
          <c:showSerName val="0"/>
          <c:showPercent val="0"/>
          <c:showBubbleSize val="0"/>
        </c:dLbls>
        <c:gapWidth val="150"/>
        <c:overlap val="100"/>
        <c:axId val="1557020608"/>
        <c:axId val="1557002992"/>
      </c:barChart>
      <c:catAx>
        <c:axId val="155702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57002992"/>
        <c:crosses val="autoZero"/>
        <c:auto val="1"/>
        <c:lblAlgn val="ctr"/>
        <c:lblOffset val="100"/>
        <c:noMultiLvlLbl val="0"/>
      </c:catAx>
      <c:valAx>
        <c:axId val="1557002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Dollars in Millions</a:t>
                </a:r>
              </a:p>
            </c:rich>
          </c:tx>
          <c:layout>
            <c:manualLayout>
              <c:xMode val="edge"/>
              <c:yMode val="edge"/>
              <c:x val="3.9880358923230306E-3"/>
              <c:y val="0.29983732306058586"/>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57020608"/>
        <c:crosses val="autoZero"/>
        <c:crossBetween val="between"/>
      </c:valAx>
      <c:spPr>
        <a:noFill/>
        <a:ln>
          <a:noFill/>
        </a:ln>
        <a:effectLst/>
      </c:spPr>
    </c:plotArea>
    <c:legend>
      <c:legendPos val="b"/>
      <c:layout>
        <c:manualLayout>
          <c:xMode val="edge"/>
          <c:yMode val="edge"/>
          <c:x val="0.35920613721634048"/>
          <c:y val="0.94989146193057283"/>
          <c:w val="0.35090590803158667"/>
          <c:h val="5.010853806942711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'9135AE28-E689-31A1-A21B-748F22C'!$U$1</c:f>
              <c:strCache>
                <c:ptCount val="1"/>
                <c:pt idx="0">
                  <c:v>PPITW</c:v>
                </c:pt>
              </c:strCache>
            </c:strRef>
          </c:tx>
          <c:spPr>
            <a:ln w="28575" cap="rnd">
              <a:solidFill>
                <a:schemeClr val="accent1"/>
              </a:solidFill>
              <a:round/>
            </a:ln>
            <a:effectLst/>
          </c:spPr>
          <c:marker>
            <c:symbol val="none"/>
          </c:marker>
          <c:cat>
            <c:numRef>
              <c:f>'9135AE28-E689-31A1-A21B-748F22C'!$T$2:$T$33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'9135AE28-E689-31A1-A21B-748F22C'!$U$2:$U$33</c:f>
              <c:numCache>
                <c:formatCode>General</c:formatCode>
                <c:ptCount val="32"/>
                <c:pt idx="0">
                  <c:v>48.5</c:v>
                </c:pt>
                <c:pt idx="1">
                  <c:v>49.3</c:v>
                </c:pt>
                <c:pt idx="2">
                  <c:v>49.8</c:v>
                </c:pt>
                <c:pt idx="3">
                  <c:v>51.1</c:v>
                </c:pt>
                <c:pt idx="4">
                  <c:v>52.3</c:v>
                </c:pt>
                <c:pt idx="5">
                  <c:v>53.7</c:v>
                </c:pt>
                <c:pt idx="6">
                  <c:v>56.6</c:v>
                </c:pt>
                <c:pt idx="7">
                  <c:v>58.1</c:v>
                </c:pt>
                <c:pt idx="8">
                  <c:v>56.8</c:v>
                </c:pt>
                <c:pt idx="9">
                  <c:v>56.4</c:v>
                </c:pt>
                <c:pt idx="10">
                  <c:v>58.7</c:v>
                </c:pt>
                <c:pt idx="11">
                  <c:v>60.5</c:v>
                </c:pt>
                <c:pt idx="12">
                  <c:v>60.7</c:v>
                </c:pt>
                <c:pt idx="13">
                  <c:v>62.7</c:v>
                </c:pt>
                <c:pt idx="14">
                  <c:v>66</c:v>
                </c:pt>
                <c:pt idx="15">
                  <c:v>69.900000000000006</c:v>
                </c:pt>
                <c:pt idx="16">
                  <c:v>73.900000000000006</c:v>
                </c:pt>
                <c:pt idx="17">
                  <c:v>79</c:v>
                </c:pt>
                <c:pt idx="18">
                  <c:v>90</c:v>
                </c:pt>
                <c:pt idx="19">
                  <c:v>87.3</c:v>
                </c:pt>
                <c:pt idx="20">
                  <c:v>90</c:v>
                </c:pt>
                <c:pt idx="21">
                  <c:v>100</c:v>
                </c:pt>
                <c:pt idx="22">
                  <c:v>104.4</c:v>
                </c:pt>
                <c:pt idx="23">
                  <c:v>106.3</c:v>
                </c:pt>
                <c:pt idx="24">
                  <c:v>112</c:v>
                </c:pt>
                <c:pt idx="25">
                  <c:v>110.7</c:v>
                </c:pt>
                <c:pt idx="26">
                  <c:v>105.8</c:v>
                </c:pt>
                <c:pt idx="27">
                  <c:v>106.5</c:v>
                </c:pt>
                <c:pt idx="28">
                  <c:v>109.6</c:v>
                </c:pt>
                <c:pt idx="29">
                  <c:v>110.3</c:v>
                </c:pt>
                <c:pt idx="30">
                  <c:v>110.2</c:v>
                </c:pt>
                <c:pt idx="31">
                  <c:v>119.4</c:v>
                </c:pt>
              </c:numCache>
            </c:numRef>
          </c:val>
          <c:smooth val="0"/>
          <c:extLst>
            <c:ext xmlns:c16="http://schemas.microsoft.com/office/drawing/2014/chart" uri="{C3380CC4-5D6E-409C-BE32-E72D297353CC}">
              <c16:uniqueId val="{00000000-28EC-F14F-BE1E-3537E0F7E886}"/>
            </c:ext>
          </c:extLst>
        </c:ser>
        <c:ser>
          <c:idx val="1"/>
          <c:order val="1"/>
          <c:tx>
            <c:strRef>
              <c:f>'9135AE28-E689-31A1-A21B-748F22C'!$V$1</c:f>
              <c:strCache>
                <c:ptCount val="1"/>
                <c:pt idx="0">
                  <c:v>CPI</c:v>
                </c:pt>
              </c:strCache>
            </c:strRef>
          </c:tx>
          <c:spPr>
            <a:ln w="28575" cap="rnd">
              <a:solidFill>
                <a:schemeClr val="accent2"/>
              </a:solidFill>
              <a:round/>
            </a:ln>
            <a:effectLst/>
          </c:spPr>
          <c:marker>
            <c:symbol val="none"/>
          </c:marker>
          <c:cat>
            <c:numRef>
              <c:f>'9135AE28-E689-31A1-A21B-748F22C'!$T$2:$T$33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'9135AE28-E689-31A1-A21B-748F22C'!$V$2:$V$33</c:f>
              <c:numCache>
                <c:formatCode>General</c:formatCode>
                <c:ptCount val="32"/>
                <c:pt idx="0">
                  <c:v>130.69999999999999</c:v>
                </c:pt>
                <c:pt idx="1">
                  <c:v>136.19999999999999</c:v>
                </c:pt>
                <c:pt idx="2">
                  <c:v>140.30000000000001</c:v>
                </c:pt>
                <c:pt idx="3">
                  <c:v>144.5</c:v>
                </c:pt>
                <c:pt idx="4">
                  <c:v>148.19999999999999</c:v>
                </c:pt>
                <c:pt idx="5">
                  <c:v>152.4</c:v>
                </c:pt>
                <c:pt idx="6">
                  <c:v>156.9</c:v>
                </c:pt>
                <c:pt idx="7">
                  <c:v>160.5</c:v>
                </c:pt>
                <c:pt idx="8">
                  <c:v>163</c:v>
                </c:pt>
                <c:pt idx="9">
                  <c:v>166.6</c:v>
                </c:pt>
                <c:pt idx="10">
                  <c:v>172.2</c:v>
                </c:pt>
                <c:pt idx="11">
                  <c:v>177.1</c:v>
                </c:pt>
                <c:pt idx="12">
                  <c:v>179.9</c:v>
                </c:pt>
                <c:pt idx="13">
                  <c:v>184</c:v>
                </c:pt>
                <c:pt idx="14">
                  <c:v>188.9</c:v>
                </c:pt>
                <c:pt idx="15">
                  <c:v>195.3</c:v>
                </c:pt>
                <c:pt idx="16">
                  <c:v>201.6</c:v>
                </c:pt>
                <c:pt idx="17">
                  <c:v>207.3</c:v>
                </c:pt>
                <c:pt idx="18">
                  <c:v>215.3</c:v>
                </c:pt>
                <c:pt idx="19">
                  <c:v>214.5</c:v>
                </c:pt>
                <c:pt idx="20">
                  <c:v>218.1</c:v>
                </c:pt>
                <c:pt idx="21">
                  <c:v>224.9</c:v>
                </c:pt>
                <c:pt idx="22">
                  <c:v>229.6</c:v>
                </c:pt>
                <c:pt idx="23">
                  <c:v>233</c:v>
                </c:pt>
                <c:pt idx="24">
                  <c:v>236.7</c:v>
                </c:pt>
                <c:pt idx="25">
                  <c:v>237</c:v>
                </c:pt>
                <c:pt idx="26">
                  <c:v>240</c:v>
                </c:pt>
                <c:pt idx="27">
                  <c:v>245.1</c:v>
                </c:pt>
                <c:pt idx="28">
                  <c:v>251.1</c:v>
                </c:pt>
                <c:pt idx="29">
                  <c:v>255.7</c:v>
                </c:pt>
                <c:pt idx="30">
                  <c:v>258.8</c:v>
                </c:pt>
                <c:pt idx="31">
                  <c:v>271</c:v>
                </c:pt>
              </c:numCache>
            </c:numRef>
          </c:val>
          <c:smooth val="0"/>
          <c:extLst>
            <c:ext xmlns:c16="http://schemas.microsoft.com/office/drawing/2014/chart" uri="{C3380CC4-5D6E-409C-BE32-E72D297353CC}">
              <c16:uniqueId val="{00000001-28EC-F14F-BE1E-3537E0F7E886}"/>
            </c:ext>
          </c:extLst>
        </c:ser>
        <c:dLbls>
          <c:showLegendKey val="0"/>
          <c:showVal val="0"/>
          <c:showCatName val="0"/>
          <c:showSerName val="0"/>
          <c:showPercent val="0"/>
          <c:showBubbleSize val="0"/>
        </c:dLbls>
        <c:smooth val="0"/>
        <c:axId val="833476624"/>
        <c:axId val="620369024"/>
      </c:lineChart>
      <c:catAx>
        <c:axId val="83347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620369024"/>
        <c:crosses val="autoZero"/>
        <c:auto val="1"/>
        <c:lblAlgn val="ctr"/>
        <c:lblOffset val="100"/>
        <c:noMultiLvlLbl val="0"/>
      </c:catAx>
      <c:valAx>
        <c:axId val="620369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Index</a:t>
                </a:r>
              </a:p>
            </c:rich>
          </c:tx>
          <c:layout>
            <c:manualLayout>
              <c:xMode val="edge"/>
              <c:yMode val="edge"/>
              <c:x val="3.3564312553839381E-4"/>
              <c:y val="0.300906108970470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83347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'9135AE28-E689-31A1-A21B-748F22C'!$X$2</c:f>
              <c:strCache>
                <c:ptCount val="1"/>
                <c:pt idx="0">
                  <c:v>PPITW</c:v>
                </c:pt>
              </c:strCache>
            </c:strRef>
          </c:tx>
          <c:spPr>
            <a:solidFill>
              <a:schemeClr val="accent1"/>
            </a:solidFill>
            <a:ln>
              <a:noFill/>
            </a:ln>
            <a:effectLst/>
          </c:spPr>
          <c:invertIfNegative val="0"/>
          <c:cat>
            <c:numRef>
              <c:f>'9135AE28-E689-31A1-A21B-748F22C'!$T$3:$T$33</c:f>
              <c:numCache>
                <c:formatCode>General</c:formatCode>
                <c:ptCount val="3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numCache>
            </c:numRef>
          </c:cat>
          <c:val>
            <c:numRef>
              <c:f>'9135AE28-E689-31A1-A21B-748F22C'!$X$3:$X$33</c:f>
              <c:numCache>
                <c:formatCode>0.0%</c:formatCode>
                <c:ptCount val="31"/>
                <c:pt idx="0">
                  <c:v>1.6494845360824684E-2</c:v>
                </c:pt>
                <c:pt idx="1">
                  <c:v>1.0141987829614604E-2</c:v>
                </c:pt>
                <c:pt idx="2">
                  <c:v>2.610441767068282E-2</c:v>
                </c:pt>
                <c:pt idx="3">
                  <c:v>2.3483365949119289E-2</c:v>
                </c:pt>
                <c:pt idx="4">
                  <c:v>2.6768642447418847E-2</c:v>
                </c:pt>
                <c:pt idx="5">
                  <c:v>5.4003724394785818E-2</c:v>
                </c:pt>
                <c:pt idx="6">
                  <c:v>2.6501766784452298E-2</c:v>
                </c:pt>
                <c:pt idx="7">
                  <c:v>-2.2375215146299556E-2</c:v>
                </c:pt>
                <c:pt idx="8">
                  <c:v>-7.0422535211267356E-3</c:v>
                </c:pt>
                <c:pt idx="9">
                  <c:v>4.0780141843971711E-2</c:v>
                </c:pt>
                <c:pt idx="10">
                  <c:v>3.0664395229982915E-2</c:v>
                </c:pt>
                <c:pt idx="11">
                  <c:v>3.3057851239669893E-3</c:v>
                </c:pt>
                <c:pt idx="12">
                  <c:v>3.2948929159802305E-2</c:v>
                </c:pt>
                <c:pt idx="13">
                  <c:v>5.2631578947368376E-2</c:v>
                </c:pt>
                <c:pt idx="14">
                  <c:v>5.909090909090918E-2</c:v>
                </c:pt>
                <c:pt idx="15">
                  <c:v>5.722460658082975E-2</c:v>
                </c:pt>
                <c:pt idx="16">
                  <c:v>6.9012178619756351E-2</c:v>
                </c:pt>
                <c:pt idx="17">
                  <c:v>0.13924050632911392</c:v>
                </c:pt>
                <c:pt idx="18">
                  <c:v>-3.000000000000003E-2</c:v>
                </c:pt>
                <c:pt idx="19">
                  <c:v>3.0927835051546424E-2</c:v>
                </c:pt>
                <c:pt idx="20">
                  <c:v>0.1111111111111111</c:v>
                </c:pt>
                <c:pt idx="21">
                  <c:v>4.400000000000006E-2</c:v>
                </c:pt>
                <c:pt idx="22">
                  <c:v>1.8199233716475013E-2</c:v>
                </c:pt>
                <c:pt idx="23">
                  <c:v>5.3621825023518373E-2</c:v>
                </c:pt>
                <c:pt idx="24">
                  <c:v>-1.1607142857142832E-2</c:v>
                </c:pt>
                <c:pt idx="25">
                  <c:v>-4.4263775971093093E-2</c:v>
                </c:pt>
                <c:pt idx="26">
                  <c:v>6.6162570888469076E-3</c:v>
                </c:pt>
                <c:pt idx="27">
                  <c:v>2.9107981220657223E-2</c:v>
                </c:pt>
                <c:pt idx="28">
                  <c:v>6.3868613138686392E-3</c:v>
                </c:pt>
                <c:pt idx="29">
                  <c:v>-9.0661831368988503E-4</c:v>
                </c:pt>
                <c:pt idx="30">
                  <c:v>8.3484573502722342E-2</c:v>
                </c:pt>
              </c:numCache>
            </c:numRef>
          </c:val>
          <c:extLst>
            <c:ext xmlns:c16="http://schemas.microsoft.com/office/drawing/2014/chart" uri="{C3380CC4-5D6E-409C-BE32-E72D297353CC}">
              <c16:uniqueId val="{00000000-C1F4-0B47-8BB2-27EF31D25B94}"/>
            </c:ext>
          </c:extLst>
        </c:ser>
        <c:ser>
          <c:idx val="1"/>
          <c:order val="1"/>
          <c:tx>
            <c:strRef>
              <c:f>'9135AE28-E689-31A1-A21B-748F22C'!$Y$2</c:f>
              <c:strCache>
                <c:ptCount val="1"/>
                <c:pt idx="0">
                  <c:v>CPI</c:v>
                </c:pt>
              </c:strCache>
            </c:strRef>
          </c:tx>
          <c:spPr>
            <a:solidFill>
              <a:schemeClr val="accent2"/>
            </a:solidFill>
            <a:ln>
              <a:noFill/>
            </a:ln>
            <a:effectLst/>
          </c:spPr>
          <c:invertIfNegative val="0"/>
          <c:cat>
            <c:numRef>
              <c:f>'9135AE28-E689-31A1-A21B-748F22C'!$T$3:$T$33</c:f>
              <c:numCache>
                <c:formatCode>General</c:formatCode>
                <c:ptCount val="31"/>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numCache>
            </c:numRef>
          </c:cat>
          <c:val>
            <c:numRef>
              <c:f>'9135AE28-E689-31A1-A21B-748F22C'!$Y$3:$Y$33</c:f>
              <c:numCache>
                <c:formatCode>0.0%</c:formatCode>
                <c:ptCount val="31"/>
                <c:pt idx="0">
                  <c:v>4.2081101759755171E-2</c:v>
                </c:pt>
                <c:pt idx="1">
                  <c:v>3.0102790014684456E-2</c:v>
                </c:pt>
                <c:pt idx="2">
                  <c:v>2.9935851746257933E-2</c:v>
                </c:pt>
                <c:pt idx="3">
                  <c:v>2.5605536332179851E-2</c:v>
                </c:pt>
                <c:pt idx="4">
                  <c:v>2.8340080971660037E-2</c:v>
                </c:pt>
                <c:pt idx="5">
                  <c:v>2.952755905511811E-2</c:v>
                </c:pt>
                <c:pt idx="6">
                  <c:v>2.2944550669216024E-2</c:v>
                </c:pt>
                <c:pt idx="7">
                  <c:v>1.5576323987538941E-2</c:v>
                </c:pt>
                <c:pt idx="8">
                  <c:v>2.2085889570552113E-2</c:v>
                </c:pt>
                <c:pt idx="9">
                  <c:v>3.3613445378151224E-2</c:v>
                </c:pt>
                <c:pt idx="10">
                  <c:v>2.8455284552845562E-2</c:v>
                </c:pt>
                <c:pt idx="11">
                  <c:v>1.5810276679841962E-2</c:v>
                </c:pt>
                <c:pt idx="12">
                  <c:v>2.2790439132851552E-2</c:v>
                </c:pt>
                <c:pt idx="13">
                  <c:v>2.6630434782608726E-2</c:v>
                </c:pt>
                <c:pt idx="14">
                  <c:v>3.3880359978824805E-2</c:v>
                </c:pt>
                <c:pt idx="15">
                  <c:v>3.2258064516128941E-2</c:v>
                </c:pt>
                <c:pt idx="16">
                  <c:v>2.8273809523809611E-2</c:v>
                </c:pt>
                <c:pt idx="17">
                  <c:v>3.8591413410516161E-2</c:v>
                </c:pt>
                <c:pt idx="18">
                  <c:v>-3.7157454714352592E-3</c:v>
                </c:pt>
                <c:pt idx="19">
                  <c:v>1.6783216783216755E-2</c:v>
                </c:pt>
                <c:pt idx="20">
                  <c:v>3.117835855112339E-2</c:v>
                </c:pt>
                <c:pt idx="21">
                  <c:v>2.0898176967541079E-2</c:v>
                </c:pt>
                <c:pt idx="22">
                  <c:v>1.4808362369338005E-2</c:v>
                </c:pt>
                <c:pt idx="23">
                  <c:v>1.587982832618021E-2</c:v>
                </c:pt>
                <c:pt idx="24">
                  <c:v>1.267427122940479E-3</c:v>
                </c:pt>
                <c:pt idx="25">
                  <c:v>1.2658227848101266E-2</c:v>
                </c:pt>
                <c:pt idx="26">
                  <c:v>2.1249999999999977E-2</c:v>
                </c:pt>
                <c:pt idx="27">
                  <c:v>2.4479804161566709E-2</c:v>
                </c:pt>
                <c:pt idx="28">
                  <c:v>1.8319394663480662E-2</c:v>
                </c:pt>
                <c:pt idx="29">
                  <c:v>1.2123582323034897E-2</c:v>
                </c:pt>
                <c:pt idx="30">
                  <c:v>4.7140649149922671E-2</c:v>
                </c:pt>
              </c:numCache>
            </c:numRef>
          </c:val>
          <c:extLst>
            <c:ext xmlns:c16="http://schemas.microsoft.com/office/drawing/2014/chart" uri="{C3380CC4-5D6E-409C-BE32-E72D297353CC}">
              <c16:uniqueId val="{00000001-C1F4-0B47-8BB2-27EF31D25B94}"/>
            </c:ext>
          </c:extLst>
        </c:ser>
        <c:dLbls>
          <c:showLegendKey val="0"/>
          <c:showVal val="0"/>
          <c:showCatName val="0"/>
          <c:showSerName val="0"/>
          <c:showPercent val="0"/>
          <c:showBubbleSize val="0"/>
        </c:dLbls>
        <c:gapWidth val="150"/>
        <c:axId val="1173882064"/>
        <c:axId val="1173883712"/>
      </c:barChart>
      <c:catAx>
        <c:axId val="117388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73883712"/>
        <c:crosses val="autoZero"/>
        <c:auto val="1"/>
        <c:lblAlgn val="ctr"/>
        <c:lblOffset val="100"/>
        <c:noMultiLvlLbl val="0"/>
      </c:catAx>
      <c:valAx>
        <c:axId val="1173883712"/>
        <c:scaling>
          <c:orientation val="minMax"/>
          <c:min val="-5.000000000000001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7388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0.58729</cdr:x>
      <cdr:y>0.29303</cdr:y>
    </cdr:from>
    <cdr:to>
      <cdr:x>0.65913</cdr:x>
      <cdr:y>0.48029</cdr:y>
    </cdr:to>
    <cdr:cxnSp macro="">
      <cdr:nvCxnSpPr>
        <cdr:cNvPr id="2" name="Straight Connector 1">
          <a:extLst xmlns:a="http://schemas.openxmlformats.org/drawingml/2006/main">
            <a:ext uri="{FF2B5EF4-FFF2-40B4-BE49-F238E27FC236}">
              <a16:creationId xmlns:a16="http://schemas.microsoft.com/office/drawing/2014/main" id="{E1816C91-D613-D04A-A5DD-B45A671AE714}"/>
            </a:ext>
          </a:extLst>
        </cdr:cNvPr>
        <cdr:cNvCxnSpPr>
          <a:cxnSpLocks xmlns:a="http://schemas.openxmlformats.org/drawingml/2006/main"/>
        </cdr:cNvCxnSpPr>
      </cdr:nvCxnSpPr>
      <cdr:spPr>
        <a:xfrm xmlns:a="http://schemas.openxmlformats.org/drawingml/2006/main" flipH="1" flipV="1">
          <a:off x="5101682" y="1476196"/>
          <a:ext cx="624040" cy="943335"/>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0.58857</cdr:x>
      <cdr:y>0.08238</cdr:y>
    </cdr:from>
    <cdr:to>
      <cdr:x>0.79607</cdr:x>
      <cdr:y>0.29303</cdr:y>
    </cdr:to>
    <cdr:cxnSp macro="">
      <cdr:nvCxnSpPr>
        <cdr:cNvPr id="3" name="Straight Connector 2">
          <a:extLst xmlns:a="http://schemas.openxmlformats.org/drawingml/2006/main">
            <a:ext uri="{FF2B5EF4-FFF2-40B4-BE49-F238E27FC236}">
              <a16:creationId xmlns:a16="http://schemas.microsoft.com/office/drawing/2014/main" id="{1C782896-3BB6-A447-9C45-E88F326FCAA4}"/>
            </a:ext>
          </a:extLst>
        </cdr:cNvPr>
        <cdr:cNvCxnSpPr>
          <a:cxnSpLocks xmlns:a="http://schemas.openxmlformats.org/drawingml/2006/main"/>
        </cdr:cNvCxnSpPr>
      </cdr:nvCxnSpPr>
      <cdr:spPr>
        <a:xfrm xmlns:a="http://schemas.openxmlformats.org/drawingml/2006/main" flipH="1">
          <a:off x="5112833" y="415000"/>
          <a:ext cx="1802458" cy="1061196"/>
        </a:xfrm>
        <a:prstGeom xmlns:a="http://schemas.openxmlformats.org/drawingml/2006/main" prst="line">
          <a:avLst/>
        </a:prstGeom>
        <a:ln xmlns:a="http://schemas.openxmlformats.org/drawingml/2006/main" w="254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0.50994</cdr:x>
      <cdr:y>0.24508</cdr:y>
    </cdr:from>
    <cdr:to>
      <cdr:x>0.61547</cdr:x>
      <cdr:y>0.33177</cdr:y>
    </cdr:to>
    <cdr:sp macro="" textlink="">
      <cdr:nvSpPr>
        <cdr:cNvPr id="4" name="TextBox 9">
          <a:extLst xmlns:a="http://schemas.openxmlformats.org/drawingml/2006/main">
            <a:ext uri="{FF2B5EF4-FFF2-40B4-BE49-F238E27FC236}">
              <a16:creationId xmlns:a16="http://schemas.microsoft.com/office/drawing/2014/main" id="{B08E8B67-82BF-384B-8D8D-E6B6F9A28256}"/>
            </a:ext>
          </a:extLst>
        </cdr:cNvPr>
        <cdr:cNvSpPr txBox="1"/>
      </cdr:nvSpPr>
      <cdr:spPr>
        <a:xfrm xmlns:a="http://schemas.openxmlformats.org/drawingml/2006/main">
          <a:off x="4429715" y="1234626"/>
          <a:ext cx="916718" cy="43671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200" b="1" dirty="0">
              <a:solidFill>
                <a:srgbClr val="FF0000"/>
              </a:solidFill>
            </a:rPr>
            <a:t>&gt;2X</a:t>
          </a:r>
        </a:p>
      </cdr:txBody>
    </cdr:sp>
  </cdr:relSizeAnchor>
</c:userShapes>
</file>

<file path=ppt/drawings/drawing2.xml><?xml version="1.0" encoding="utf-8"?>
<c:userShapes xmlns:c="http://schemas.openxmlformats.org/drawingml/2006/chart">
  <cdr:relSizeAnchor xmlns:cdr="http://schemas.openxmlformats.org/drawingml/2006/chartDrawing">
    <cdr:from>
      <cdr:x>0.71383</cdr:x>
      <cdr:y>0.06365</cdr:y>
    </cdr:from>
    <cdr:to>
      <cdr:x>0.7446</cdr:x>
      <cdr:y>0.10395</cdr:y>
    </cdr:to>
    <cdr:sp macro="" textlink="">
      <cdr:nvSpPr>
        <cdr:cNvPr id="2" name="Rectangle 1"/>
        <cdr:cNvSpPr/>
      </cdr:nvSpPr>
      <cdr:spPr>
        <a:xfrm xmlns:a="http://schemas.openxmlformats.org/drawingml/2006/main">
          <a:off x="6657778" y="372496"/>
          <a:ext cx="286988" cy="235842"/>
        </a:xfrm>
        <a:prstGeom xmlns:a="http://schemas.openxmlformats.org/drawingml/2006/main" prst="rect">
          <a:avLst/>
        </a:prstGeom>
        <a:gradFill xmlns:a="http://schemas.openxmlformats.org/drawingml/2006/main" flip="none" rotWithShape="1">
          <a:gsLst>
            <a:gs pos="0">
              <a:schemeClr val="bg1">
                <a:lumMod val="50000"/>
              </a:schemeClr>
            </a:gs>
            <a:gs pos="78000">
              <a:schemeClr val="bg1">
                <a:lumMod val="85000"/>
              </a:schemeClr>
            </a:gs>
          </a:gsLst>
          <a:lin ang="5400000" scaled="1"/>
          <a:tileRect/>
        </a:gra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0.74502</cdr:x>
      <cdr:y>0.05642</cdr:y>
    </cdr:from>
    <cdr:to>
      <cdr:x>0.98119</cdr:x>
      <cdr:y>0.10332</cdr:y>
    </cdr:to>
    <cdr:sp macro="" textlink="">
      <cdr:nvSpPr>
        <cdr:cNvPr id="3" name="TextBox 2"/>
        <cdr:cNvSpPr txBox="1"/>
      </cdr:nvSpPr>
      <cdr:spPr>
        <a:xfrm xmlns:a="http://schemas.openxmlformats.org/drawingml/2006/main">
          <a:off x="6948684" y="330201"/>
          <a:ext cx="2202804" cy="2744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Tahoma" panose="020B0604030504040204" pitchFamily="34" charset="0"/>
              <a:ea typeface="Tahoma" panose="020B0604030504040204" pitchFamily="34" charset="0"/>
              <a:cs typeface="Tahoma" panose="020B0604030504040204" pitchFamily="34" charset="0"/>
            </a:rPr>
            <a:t>Mandatory Spending (62.4%)</a:t>
          </a:r>
        </a:p>
      </cdr:txBody>
    </cdr:sp>
  </cdr:relSizeAnchor>
  <cdr:relSizeAnchor xmlns:cdr="http://schemas.openxmlformats.org/drawingml/2006/chartDrawing">
    <cdr:from>
      <cdr:x>0.71431</cdr:x>
      <cdr:y>0.12604</cdr:y>
    </cdr:from>
    <cdr:to>
      <cdr:x>0.74507</cdr:x>
      <cdr:y>0.16634</cdr:y>
    </cdr:to>
    <cdr:sp macro="" textlink="">
      <cdr:nvSpPr>
        <cdr:cNvPr id="4" name="Rectangle 3"/>
        <cdr:cNvSpPr/>
      </cdr:nvSpPr>
      <cdr:spPr>
        <a:xfrm xmlns:a="http://schemas.openxmlformats.org/drawingml/2006/main">
          <a:off x="6662255" y="737612"/>
          <a:ext cx="286895" cy="235842"/>
        </a:xfrm>
        <a:prstGeom xmlns:a="http://schemas.openxmlformats.org/drawingml/2006/main" prst="rect">
          <a:avLst/>
        </a:prstGeom>
        <a:gradFill xmlns:a="http://schemas.openxmlformats.org/drawingml/2006/main" flip="none" rotWithShape="1">
          <a:gsLst>
            <a:gs pos="0">
              <a:srgbClr val="500000"/>
            </a:gs>
            <a:gs pos="83000">
              <a:srgbClr val="500000">
                <a:tint val="23500"/>
                <a:satMod val="160000"/>
                <a:alpha val="50000"/>
              </a:srgbClr>
            </a:gs>
          </a:gsLst>
          <a:lin ang="5400000" scaled="1"/>
          <a:tileRect/>
        </a:gra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0.74467</cdr:x>
      <cdr:y>0.12614</cdr:y>
    </cdr:from>
    <cdr:to>
      <cdr:x>1</cdr:x>
      <cdr:y>0.17578</cdr:y>
    </cdr:to>
    <cdr:sp macro="" textlink="">
      <cdr:nvSpPr>
        <cdr:cNvPr id="5" name="TextBox 2"/>
        <cdr:cNvSpPr txBox="1"/>
      </cdr:nvSpPr>
      <cdr:spPr>
        <a:xfrm xmlns:a="http://schemas.openxmlformats.org/drawingml/2006/main">
          <a:off x="6945419" y="738198"/>
          <a:ext cx="2381461" cy="29050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Tahoma" panose="020B0604030504040204" pitchFamily="34" charset="0"/>
              <a:ea typeface="Tahoma" panose="020B0604030504040204" pitchFamily="34" charset="0"/>
              <a:cs typeface="Tahoma" panose="020B0604030504040204" pitchFamily="34" charset="0"/>
            </a:rPr>
            <a:t>Discretionary Spending (25.1%)</a:t>
          </a:r>
        </a:p>
      </cdr:txBody>
    </cdr:sp>
  </cdr:relSizeAnchor>
  <cdr:relSizeAnchor xmlns:cdr="http://schemas.openxmlformats.org/drawingml/2006/chartDrawing">
    <cdr:from>
      <cdr:x>0.71383</cdr:x>
      <cdr:y>0.18879</cdr:y>
    </cdr:from>
    <cdr:to>
      <cdr:x>0.7446</cdr:x>
      <cdr:y>0.22909</cdr:y>
    </cdr:to>
    <cdr:sp macro="" textlink="">
      <cdr:nvSpPr>
        <cdr:cNvPr id="6" name="Rectangle 5"/>
        <cdr:cNvSpPr/>
      </cdr:nvSpPr>
      <cdr:spPr>
        <a:xfrm xmlns:a="http://schemas.openxmlformats.org/drawingml/2006/main">
          <a:off x="6657778" y="1104835"/>
          <a:ext cx="286988" cy="235842"/>
        </a:xfrm>
        <a:prstGeom xmlns:a="http://schemas.openxmlformats.org/drawingml/2006/main" prst="rect">
          <a:avLst/>
        </a:prstGeom>
        <a:solidFill xmlns:a="http://schemas.openxmlformats.org/drawingml/2006/main">
          <a:schemeClr val="tx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0.74689</cdr:x>
      <cdr:y>0.19192</cdr:y>
    </cdr:from>
    <cdr:to>
      <cdr:x>0.95396</cdr:x>
      <cdr:y>0.23655</cdr:y>
    </cdr:to>
    <cdr:sp macro="" textlink="">
      <cdr:nvSpPr>
        <cdr:cNvPr id="7" name="TextBox 2"/>
        <cdr:cNvSpPr txBox="1"/>
      </cdr:nvSpPr>
      <cdr:spPr>
        <a:xfrm xmlns:a="http://schemas.openxmlformats.org/drawingml/2006/main">
          <a:off x="6966125" y="1123152"/>
          <a:ext cx="1931363" cy="2611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latin typeface="Tahoma" panose="020B0604030504040204" pitchFamily="34" charset="0"/>
              <a:ea typeface="Tahoma" panose="020B0604030504040204" pitchFamily="34" charset="0"/>
              <a:cs typeface="Tahoma" panose="020B0604030504040204" pitchFamily="34" charset="0"/>
            </a:rPr>
            <a:t>Net Interest (12.5%)</a:t>
          </a:r>
        </a:p>
      </cdr:txBody>
    </cdr:sp>
  </cdr:relSizeAnchor>
  <cdr:relSizeAnchor xmlns:cdr="http://schemas.openxmlformats.org/drawingml/2006/chartDrawing">
    <cdr:from>
      <cdr:x>0.00366</cdr:x>
      <cdr:y>0.94894</cdr:y>
    </cdr:from>
    <cdr:to>
      <cdr:x>0.99607</cdr:x>
      <cdr:y>1</cdr:y>
    </cdr:to>
    <cdr:sp macro="" textlink="">
      <cdr:nvSpPr>
        <cdr:cNvPr id="8" name="TextBox 1"/>
        <cdr:cNvSpPr txBox="1"/>
      </cdr:nvSpPr>
      <cdr:spPr>
        <a:xfrm xmlns:a="http://schemas.openxmlformats.org/drawingml/2006/main">
          <a:off x="33266" y="5217777"/>
          <a:ext cx="9020018" cy="28014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200" i="1" u="sng" dirty="0"/>
            <a:t>NOTE</a:t>
          </a:r>
          <a:r>
            <a:rPr lang="en-US" sz="1200" i="1" dirty="0"/>
            <a:t>:  total outlays from FY2024 to FY2033—$84.7 trillion—excludes offsetting receipts of $4.6 trillion.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03550" cy="461963"/>
          </a:xfrm>
          <a:prstGeom prst="rect">
            <a:avLst/>
          </a:prstGeom>
          <a:noFill/>
          <a:ln>
            <a:noFill/>
          </a:ln>
          <a:effectLst/>
        </p:spPr>
        <p:txBody>
          <a:bodyPr vert="horz" wrap="square" lIns="92031" tIns="46014" rIns="92031" bIns="46014" numCol="1" anchor="t" anchorCtr="0" compatLnSpc="1">
            <a:prstTxWarp prst="textNoShape">
              <a:avLst/>
            </a:prstTxWarp>
          </a:bodyPr>
          <a:lstStyle>
            <a:lvl1pPr defTabSz="917575">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17411" name="Rectangle 3"/>
          <p:cNvSpPr>
            <a:spLocks noGrp="1" noChangeArrowheads="1"/>
          </p:cNvSpPr>
          <p:nvPr>
            <p:ph type="dt" sz="quarter" idx="1"/>
          </p:nvPr>
        </p:nvSpPr>
        <p:spPr bwMode="auto">
          <a:xfrm>
            <a:off x="3930650" y="0"/>
            <a:ext cx="3003550" cy="461963"/>
          </a:xfrm>
          <a:prstGeom prst="rect">
            <a:avLst/>
          </a:prstGeom>
          <a:noFill/>
          <a:ln>
            <a:noFill/>
          </a:ln>
          <a:effectLst/>
        </p:spPr>
        <p:txBody>
          <a:bodyPr vert="horz" wrap="square" lIns="92031" tIns="46014" rIns="92031" bIns="46014" numCol="1" anchor="t" anchorCtr="0" compatLnSpc="1">
            <a:prstTxWarp prst="textNoShape">
              <a:avLst/>
            </a:prstTxWarp>
          </a:bodyPr>
          <a:lstStyle>
            <a:lvl1pPr algn="r" defTabSz="917575">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17412" name="Rectangle 4"/>
          <p:cNvSpPr>
            <a:spLocks noGrp="1" noChangeArrowheads="1"/>
          </p:cNvSpPr>
          <p:nvPr>
            <p:ph type="ftr" sz="quarter" idx="2"/>
          </p:nvPr>
        </p:nvSpPr>
        <p:spPr bwMode="auto">
          <a:xfrm>
            <a:off x="0" y="8770938"/>
            <a:ext cx="3003550" cy="461962"/>
          </a:xfrm>
          <a:prstGeom prst="rect">
            <a:avLst/>
          </a:prstGeom>
          <a:noFill/>
          <a:ln>
            <a:noFill/>
          </a:ln>
          <a:effectLst/>
        </p:spPr>
        <p:txBody>
          <a:bodyPr vert="horz" wrap="square" lIns="92031" tIns="46014" rIns="92031" bIns="46014" numCol="1" anchor="b" anchorCtr="0" compatLnSpc="1">
            <a:prstTxWarp prst="textNoShape">
              <a:avLst/>
            </a:prstTxWarp>
          </a:bodyPr>
          <a:lstStyle>
            <a:lvl1pPr defTabSz="917575">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17413" name="Rectangle 5"/>
          <p:cNvSpPr>
            <a:spLocks noGrp="1" noChangeArrowheads="1"/>
          </p:cNvSpPr>
          <p:nvPr>
            <p:ph type="sldNum" sz="quarter" idx="3"/>
          </p:nvPr>
        </p:nvSpPr>
        <p:spPr bwMode="auto">
          <a:xfrm>
            <a:off x="3930650" y="8770938"/>
            <a:ext cx="3003550" cy="461962"/>
          </a:xfrm>
          <a:prstGeom prst="rect">
            <a:avLst/>
          </a:prstGeom>
          <a:noFill/>
          <a:ln>
            <a:noFill/>
          </a:ln>
          <a:effectLst/>
        </p:spPr>
        <p:txBody>
          <a:bodyPr vert="horz" wrap="square" lIns="92031" tIns="46014" rIns="92031" bIns="46014" numCol="1" anchor="b" anchorCtr="0" compatLnSpc="1">
            <a:prstTxWarp prst="textNoShape">
              <a:avLst/>
            </a:prstTxWarp>
          </a:bodyPr>
          <a:lstStyle>
            <a:lvl1pPr algn="r" defTabSz="917575">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fld id="{48D214F0-B1D8-4B32-ABB5-AF720070FD47}" type="slidenum">
              <a:rPr lang="en-US"/>
              <a:pPr>
                <a:defRPr/>
              </a:pPr>
              <a:t>‹#›</a:t>
            </a:fld>
            <a:endParaRPr lang="en-US" dirty="0"/>
          </a:p>
        </p:txBody>
      </p:sp>
    </p:spTree>
    <p:extLst>
      <p:ext uri="{BB962C8B-B14F-4D97-AF65-F5344CB8AC3E}">
        <p14:creationId xmlns:p14="http://schemas.microsoft.com/office/powerpoint/2010/main" val="4075208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0" y="0"/>
            <a:ext cx="3003550" cy="461963"/>
          </a:xfrm>
          <a:prstGeom prst="rect">
            <a:avLst/>
          </a:prstGeom>
          <a:noFill/>
          <a:ln>
            <a:noFill/>
          </a:ln>
          <a:effectLst/>
        </p:spPr>
        <p:txBody>
          <a:bodyPr vert="horz" wrap="square" lIns="92374" tIns="46188" rIns="92374" bIns="46188" numCol="1" anchor="t" anchorCtr="0" compatLnSpc="1">
            <a:prstTxWarp prst="textNoShape">
              <a:avLst/>
            </a:prstTxWarp>
          </a:bodyPr>
          <a:lstStyle>
            <a:lvl1pPr defTabSz="922338">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289795" name="Rectangle 3"/>
          <p:cNvSpPr>
            <a:spLocks noGrp="1" noChangeArrowheads="1"/>
          </p:cNvSpPr>
          <p:nvPr>
            <p:ph type="dt" idx="1"/>
          </p:nvPr>
        </p:nvSpPr>
        <p:spPr bwMode="auto">
          <a:xfrm>
            <a:off x="3929063" y="0"/>
            <a:ext cx="3003550" cy="461963"/>
          </a:xfrm>
          <a:prstGeom prst="rect">
            <a:avLst/>
          </a:prstGeom>
          <a:noFill/>
          <a:ln>
            <a:noFill/>
          </a:ln>
          <a:effectLst/>
        </p:spPr>
        <p:txBody>
          <a:bodyPr vert="horz" wrap="square" lIns="92374" tIns="46188" rIns="92374" bIns="46188" numCol="1" anchor="t" anchorCtr="0" compatLnSpc="1">
            <a:prstTxWarp prst="textNoShape">
              <a:avLst/>
            </a:prstTxWarp>
          </a:bodyPr>
          <a:lstStyle>
            <a:lvl1pPr algn="r" defTabSz="922338">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60463" y="693738"/>
            <a:ext cx="4614862" cy="3460750"/>
          </a:xfrm>
          <a:prstGeom prst="rect">
            <a:avLst/>
          </a:prstGeom>
          <a:noFill/>
          <a:ln w="9525">
            <a:solidFill>
              <a:srgbClr val="000000"/>
            </a:solidFill>
            <a:miter lim="800000"/>
            <a:headEnd/>
            <a:tailEnd/>
          </a:ln>
        </p:spPr>
      </p:sp>
      <p:sp>
        <p:nvSpPr>
          <p:cNvPr id="289797" name="Rectangle 5"/>
          <p:cNvSpPr>
            <a:spLocks noGrp="1" noChangeArrowheads="1"/>
          </p:cNvSpPr>
          <p:nvPr>
            <p:ph type="body" sz="quarter" idx="3"/>
          </p:nvPr>
        </p:nvSpPr>
        <p:spPr bwMode="auto">
          <a:xfrm>
            <a:off x="692150" y="4386263"/>
            <a:ext cx="5549900" cy="4154487"/>
          </a:xfrm>
          <a:prstGeom prst="rect">
            <a:avLst/>
          </a:prstGeom>
          <a:noFill/>
          <a:ln>
            <a:noFill/>
          </a:ln>
          <a:effectLst/>
        </p:spPr>
        <p:txBody>
          <a:bodyPr vert="horz" wrap="square" lIns="92374" tIns="46188" rIns="92374" bIns="461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9798" name="Rectangle 6"/>
          <p:cNvSpPr>
            <a:spLocks noGrp="1" noChangeArrowheads="1"/>
          </p:cNvSpPr>
          <p:nvPr>
            <p:ph type="ftr" sz="quarter" idx="4"/>
          </p:nvPr>
        </p:nvSpPr>
        <p:spPr bwMode="auto">
          <a:xfrm>
            <a:off x="0" y="8769350"/>
            <a:ext cx="3003550" cy="461963"/>
          </a:xfrm>
          <a:prstGeom prst="rect">
            <a:avLst/>
          </a:prstGeom>
          <a:noFill/>
          <a:ln>
            <a:noFill/>
          </a:ln>
          <a:effectLst/>
        </p:spPr>
        <p:txBody>
          <a:bodyPr vert="horz" wrap="square" lIns="92374" tIns="46188" rIns="92374" bIns="46188" numCol="1" anchor="b" anchorCtr="0" compatLnSpc="1">
            <a:prstTxWarp prst="textNoShape">
              <a:avLst/>
            </a:prstTxWarp>
          </a:bodyPr>
          <a:lstStyle>
            <a:lvl1pPr defTabSz="922338">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endParaRPr lang="en-US" dirty="0"/>
          </a:p>
        </p:txBody>
      </p:sp>
      <p:sp>
        <p:nvSpPr>
          <p:cNvPr id="289799" name="Rectangle 7"/>
          <p:cNvSpPr>
            <a:spLocks noGrp="1" noChangeArrowheads="1"/>
          </p:cNvSpPr>
          <p:nvPr>
            <p:ph type="sldNum" sz="quarter" idx="5"/>
          </p:nvPr>
        </p:nvSpPr>
        <p:spPr bwMode="auto">
          <a:xfrm>
            <a:off x="3929063" y="8769350"/>
            <a:ext cx="3003550" cy="461963"/>
          </a:xfrm>
          <a:prstGeom prst="rect">
            <a:avLst/>
          </a:prstGeom>
          <a:noFill/>
          <a:ln>
            <a:noFill/>
          </a:ln>
          <a:effectLst/>
        </p:spPr>
        <p:txBody>
          <a:bodyPr vert="horz" wrap="square" lIns="92374" tIns="46188" rIns="92374" bIns="46188" numCol="1" anchor="b" anchorCtr="0" compatLnSpc="1">
            <a:prstTxWarp prst="textNoShape">
              <a:avLst/>
            </a:prstTxWarp>
          </a:bodyPr>
          <a:lstStyle>
            <a:lvl1pPr algn="r" defTabSz="922338">
              <a:lnSpc>
                <a:spcPct val="100000"/>
              </a:lnSpc>
              <a:spcBef>
                <a:spcPct val="0"/>
              </a:spcBef>
              <a:spcAft>
                <a:spcPct val="0"/>
              </a:spcAft>
              <a:buClrTx/>
              <a:buFontTx/>
              <a:buNone/>
              <a:defRPr sz="1200">
                <a:latin typeface="Times New Roman" charset="0"/>
                <a:ea typeface="ＭＳ Ｐゴシック" charset="0"/>
                <a:cs typeface="+mn-cs"/>
              </a:defRPr>
            </a:lvl1pPr>
          </a:lstStyle>
          <a:p>
            <a:pPr>
              <a:defRPr/>
            </a:pPr>
            <a:fld id="{DB8D625A-37E9-447E-B291-330AD685C7B3}" type="slidenum">
              <a:rPr lang="en-US"/>
              <a:pPr>
                <a:defRPr/>
              </a:pPr>
              <a:t>‹#›</a:t>
            </a:fld>
            <a:endParaRPr lang="en-US" dirty="0"/>
          </a:p>
        </p:txBody>
      </p:sp>
    </p:spTree>
    <p:extLst>
      <p:ext uri="{BB962C8B-B14F-4D97-AF65-F5344CB8AC3E}">
        <p14:creationId xmlns:p14="http://schemas.microsoft.com/office/powerpoint/2010/main" val="4262473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3</a:t>
            </a:fld>
            <a:endParaRPr lang="en-US"/>
          </a:p>
        </p:txBody>
      </p:sp>
    </p:spTree>
    <p:extLst>
      <p:ext uri="{BB962C8B-B14F-4D97-AF65-F5344CB8AC3E}">
        <p14:creationId xmlns:p14="http://schemas.microsoft.com/office/powerpoint/2010/main" val="238018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17</a:t>
            </a:fld>
            <a:endParaRPr lang="en-US"/>
          </a:p>
        </p:txBody>
      </p:sp>
    </p:spTree>
    <p:extLst>
      <p:ext uri="{BB962C8B-B14F-4D97-AF65-F5344CB8AC3E}">
        <p14:creationId xmlns:p14="http://schemas.microsoft.com/office/powerpoint/2010/main" val="201439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18</a:t>
            </a:fld>
            <a:endParaRPr lang="en-US"/>
          </a:p>
        </p:txBody>
      </p:sp>
    </p:spTree>
    <p:extLst>
      <p:ext uri="{BB962C8B-B14F-4D97-AF65-F5344CB8AC3E}">
        <p14:creationId xmlns:p14="http://schemas.microsoft.com/office/powerpoint/2010/main" val="112762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19</a:t>
            </a:fld>
            <a:endParaRPr lang="en-US"/>
          </a:p>
        </p:txBody>
      </p:sp>
    </p:spTree>
    <p:extLst>
      <p:ext uri="{BB962C8B-B14F-4D97-AF65-F5344CB8AC3E}">
        <p14:creationId xmlns:p14="http://schemas.microsoft.com/office/powerpoint/2010/main" val="381473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20</a:t>
            </a:fld>
            <a:endParaRPr lang="en-US"/>
          </a:p>
        </p:txBody>
      </p:sp>
    </p:spTree>
    <p:extLst>
      <p:ext uri="{BB962C8B-B14F-4D97-AF65-F5344CB8AC3E}">
        <p14:creationId xmlns:p14="http://schemas.microsoft.com/office/powerpoint/2010/main" val="209759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8D625A-37E9-447E-B291-330AD685C7B3}" type="slidenum">
              <a:rPr lang="en-US" smtClean="0"/>
              <a:pPr>
                <a:defRPr/>
              </a:pPr>
              <a:t>21</a:t>
            </a:fld>
            <a:endParaRPr lang="en-US" dirty="0"/>
          </a:p>
        </p:txBody>
      </p:sp>
    </p:spTree>
    <p:extLst>
      <p:ext uri="{BB962C8B-B14F-4D97-AF65-F5344CB8AC3E}">
        <p14:creationId xmlns:p14="http://schemas.microsoft.com/office/powerpoint/2010/main" val="263650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AD5FAB-6CE5-6B40-9452-C6D338F2E18C}" type="slidenum">
              <a:rPr lang="en-US" smtClean="0"/>
              <a:t>22</a:t>
            </a:fld>
            <a:endParaRPr lang="en-US"/>
          </a:p>
        </p:txBody>
      </p:sp>
    </p:spTree>
    <p:extLst>
      <p:ext uri="{BB962C8B-B14F-4D97-AF65-F5344CB8AC3E}">
        <p14:creationId xmlns:p14="http://schemas.microsoft.com/office/powerpoint/2010/main" val="129333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23</a:t>
            </a:fld>
            <a:endParaRPr lang="en-US"/>
          </a:p>
        </p:txBody>
      </p:sp>
    </p:spTree>
    <p:extLst>
      <p:ext uri="{BB962C8B-B14F-4D97-AF65-F5344CB8AC3E}">
        <p14:creationId xmlns:p14="http://schemas.microsoft.com/office/powerpoint/2010/main" val="53694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27</a:t>
            </a:fld>
            <a:endParaRPr lang="en-US"/>
          </a:p>
        </p:txBody>
      </p:sp>
    </p:spTree>
    <p:extLst>
      <p:ext uri="{BB962C8B-B14F-4D97-AF65-F5344CB8AC3E}">
        <p14:creationId xmlns:p14="http://schemas.microsoft.com/office/powerpoint/2010/main" val="4157188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28</a:t>
            </a:fld>
            <a:endParaRPr lang="en-US"/>
          </a:p>
        </p:txBody>
      </p:sp>
    </p:spTree>
    <p:extLst>
      <p:ext uri="{BB962C8B-B14F-4D97-AF65-F5344CB8AC3E}">
        <p14:creationId xmlns:p14="http://schemas.microsoft.com/office/powerpoint/2010/main" val="318713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E9D2B-12EA-1C48-822A-0C3DBE2F6C4E}" type="slidenum">
              <a:rPr lang="en-US" smtClean="0"/>
              <a:t>31</a:t>
            </a:fld>
            <a:endParaRPr lang="en-US"/>
          </a:p>
        </p:txBody>
      </p:sp>
    </p:spTree>
    <p:extLst>
      <p:ext uri="{BB962C8B-B14F-4D97-AF65-F5344CB8AC3E}">
        <p14:creationId xmlns:p14="http://schemas.microsoft.com/office/powerpoint/2010/main" val="407527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4</a:t>
            </a:fld>
            <a:endParaRPr lang="en-US"/>
          </a:p>
        </p:txBody>
      </p:sp>
    </p:spTree>
    <p:extLst>
      <p:ext uri="{BB962C8B-B14F-4D97-AF65-F5344CB8AC3E}">
        <p14:creationId xmlns:p14="http://schemas.microsoft.com/office/powerpoint/2010/main" val="141853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5</a:t>
            </a:fld>
            <a:endParaRPr lang="en-US"/>
          </a:p>
        </p:txBody>
      </p:sp>
    </p:spTree>
    <p:extLst>
      <p:ext uri="{BB962C8B-B14F-4D97-AF65-F5344CB8AC3E}">
        <p14:creationId xmlns:p14="http://schemas.microsoft.com/office/powerpoint/2010/main" val="753022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9</a:t>
            </a:fld>
            <a:endParaRPr lang="en-US"/>
          </a:p>
        </p:txBody>
      </p:sp>
    </p:spTree>
    <p:extLst>
      <p:ext uri="{BB962C8B-B14F-4D97-AF65-F5344CB8AC3E}">
        <p14:creationId xmlns:p14="http://schemas.microsoft.com/office/powerpoint/2010/main" val="387787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12</a:t>
            </a:fld>
            <a:endParaRPr lang="en-US"/>
          </a:p>
        </p:txBody>
      </p:sp>
    </p:spTree>
    <p:extLst>
      <p:ext uri="{BB962C8B-B14F-4D97-AF65-F5344CB8AC3E}">
        <p14:creationId xmlns:p14="http://schemas.microsoft.com/office/powerpoint/2010/main" val="177030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13</a:t>
            </a:fld>
            <a:endParaRPr lang="en-US"/>
          </a:p>
        </p:txBody>
      </p:sp>
    </p:spTree>
    <p:extLst>
      <p:ext uri="{BB962C8B-B14F-4D97-AF65-F5344CB8AC3E}">
        <p14:creationId xmlns:p14="http://schemas.microsoft.com/office/powerpoint/2010/main" val="322877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91000" cy="3143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4FFC3D-F5B1-4911-B0D1-EC9B0069D4FF}" type="slidenum">
              <a:rPr lang="en-US" smtClean="0"/>
              <a:t>14</a:t>
            </a:fld>
            <a:endParaRPr lang="en-US"/>
          </a:p>
        </p:txBody>
      </p:sp>
    </p:spTree>
    <p:extLst>
      <p:ext uri="{BB962C8B-B14F-4D97-AF65-F5344CB8AC3E}">
        <p14:creationId xmlns:p14="http://schemas.microsoft.com/office/powerpoint/2010/main" val="213852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AD5FAB-6CE5-6B40-9452-C6D338F2E18C}" type="slidenum">
              <a:rPr lang="en-US" smtClean="0"/>
              <a:t>15</a:t>
            </a:fld>
            <a:endParaRPr lang="en-US"/>
          </a:p>
        </p:txBody>
      </p:sp>
    </p:spTree>
    <p:extLst>
      <p:ext uri="{BB962C8B-B14F-4D97-AF65-F5344CB8AC3E}">
        <p14:creationId xmlns:p14="http://schemas.microsoft.com/office/powerpoint/2010/main" val="163592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B9C1A-85EB-7D43-BA74-52197133B6F2}" type="slidenum">
              <a:rPr lang="en-US" smtClean="0"/>
              <a:t>16</a:t>
            </a:fld>
            <a:endParaRPr lang="en-US"/>
          </a:p>
        </p:txBody>
      </p:sp>
    </p:spTree>
    <p:extLst>
      <p:ext uri="{BB962C8B-B14F-4D97-AF65-F5344CB8AC3E}">
        <p14:creationId xmlns:p14="http://schemas.microsoft.com/office/powerpoint/2010/main" val="3738154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CF89-0860-E145-B628-6A12A1877B4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004945C-1770-B946-BA5A-E28E227E2F3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973BED8-DCC6-8643-85EA-6AD62EF311B2}"/>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993455A-3D4C-FA4C-BD2D-3EC487152CD6}"/>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94FE9DEA-7225-6F47-AE91-93AF002E4917}"/>
              </a:ext>
            </a:extLst>
          </p:cNvPr>
          <p:cNvSpPr>
            <a:spLocks noGrp="1"/>
          </p:cNvSpPr>
          <p:nvPr>
            <p:ph type="sldNum" sz="quarter" idx="12"/>
          </p:nvPr>
        </p:nvSpPr>
        <p:spPr/>
        <p:txBody>
          <a:bodyPr/>
          <a:lstStyle/>
          <a:p>
            <a:pPr>
              <a:defRPr/>
            </a:pPr>
            <a:fld id="{2A018524-2630-46A1-92CD-E6BAE786488C}" type="slidenum">
              <a:rPr lang="en-US" smtClean="0"/>
              <a:pPr>
                <a:defRPr/>
              </a:pPr>
              <a:t>‹#›</a:t>
            </a:fld>
            <a:endParaRPr lang="en-US" dirty="0"/>
          </a:p>
        </p:txBody>
      </p:sp>
    </p:spTree>
    <p:extLst>
      <p:ext uri="{BB962C8B-B14F-4D97-AF65-F5344CB8AC3E}">
        <p14:creationId xmlns:p14="http://schemas.microsoft.com/office/powerpoint/2010/main" val="362233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F42A-F169-BD47-8D83-776729C4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223E0D-3442-5D42-9DCE-3CF21A8523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E8BB0-AD5F-7D48-8E86-EC4C67B6E0C6}"/>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40CD220-1622-C544-B668-4B0CCBB3C0E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14C6147C-ABEC-EB4E-8217-C952487AF8EA}"/>
              </a:ext>
            </a:extLst>
          </p:cNvPr>
          <p:cNvSpPr>
            <a:spLocks noGrp="1"/>
          </p:cNvSpPr>
          <p:nvPr>
            <p:ph type="sldNum" sz="quarter" idx="12"/>
          </p:nvPr>
        </p:nvSpPr>
        <p:spPr/>
        <p:txBody>
          <a:bodyPr/>
          <a:lstStyle/>
          <a:p>
            <a:pPr>
              <a:defRPr/>
            </a:pPr>
            <a:fld id="{EA5C98C7-F943-4458-A380-ECB7B8E1AD50}" type="slidenum">
              <a:rPr lang="en-US" smtClean="0"/>
              <a:pPr>
                <a:defRPr/>
              </a:pPr>
              <a:t>‹#›</a:t>
            </a:fld>
            <a:endParaRPr lang="en-US" dirty="0"/>
          </a:p>
        </p:txBody>
      </p:sp>
    </p:spTree>
    <p:extLst>
      <p:ext uri="{BB962C8B-B14F-4D97-AF65-F5344CB8AC3E}">
        <p14:creationId xmlns:p14="http://schemas.microsoft.com/office/powerpoint/2010/main" val="185563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CEF827-73DA-D94C-920D-E47FC926D5E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9F8FC-2818-274A-819D-CC98EBE4454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2B441-A07A-B149-BBB4-C305E0DA11B7}"/>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563A785-E402-4341-9826-7322A3FEB7D9}"/>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F5DF94C-476D-BA47-B9E1-BB69E07FBD35}"/>
              </a:ext>
            </a:extLst>
          </p:cNvPr>
          <p:cNvSpPr>
            <a:spLocks noGrp="1"/>
          </p:cNvSpPr>
          <p:nvPr>
            <p:ph type="sldNum" sz="quarter" idx="12"/>
          </p:nvPr>
        </p:nvSpPr>
        <p:spPr/>
        <p:txBody>
          <a:bodyPr/>
          <a:lstStyle/>
          <a:p>
            <a:pPr>
              <a:defRPr/>
            </a:pPr>
            <a:fld id="{6C107931-EE53-462F-89B7-FE092BE49D45}" type="slidenum">
              <a:rPr lang="en-US" smtClean="0"/>
              <a:pPr>
                <a:defRPr/>
              </a:pPr>
              <a:t>‹#›</a:t>
            </a:fld>
            <a:endParaRPr lang="en-US" dirty="0"/>
          </a:p>
        </p:txBody>
      </p:sp>
    </p:spTree>
    <p:extLst>
      <p:ext uri="{BB962C8B-B14F-4D97-AF65-F5344CB8AC3E}">
        <p14:creationId xmlns:p14="http://schemas.microsoft.com/office/powerpoint/2010/main" val="233244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3FE7A3A-2ED1-8946-83E4-F02A88871B04}" type="slidenum">
              <a:rPr lang="en-US" altLang="x-none"/>
              <a:pPr/>
              <a:t>‹#›</a:t>
            </a:fld>
            <a:endParaRPr lang="en-US" altLang="x-none"/>
          </a:p>
        </p:txBody>
      </p:sp>
    </p:spTree>
    <p:extLst>
      <p:ext uri="{BB962C8B-B14F-4D97-AF65-F5344CB8AC3E}">
        <p14:creationId xmlns:p14="http://schemas.microsoft.com/office/powerpoint/2010/main" val="366458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Picture Placeholder 1"/>
          <p:cNvSpPr>
            <a:spLocks noGrp="1"/>
          </p:cNvSpPr>
          <p:nvPr>
            <p:ph type="pic" sz="quarter" idx="19"/>
          </p:nvPr>
        </p:nvSpPr>
        <p:spPr>
          <a:xfrm>
            <a:off x="0" y="2276477"/>
            <a:ext cx="2277768" cy="3209925"/>
          </a:xfrm>
        </p:spPr>
      </p:sp>
      <p:sp>
        <p:nvSpPr>
          <p:cNvPr id="7" name="Picture Placeholder 2"/>
          <p:cNvSpPr>
            <a:spLocks noGrp="1"/>
          </p:cNvSpPr>
          <p:nvPr>
            <p:ph type="pic" sz="quarter" idx="20"/>
          </p:nvPr>
        </p:nvSpPr>
        <p:spPr>
          <a:xfrm>
            <a:off x="2285690" y="2276477"/>
            <a:ext cx="2243915" cy="3209925"/>
          </a:xfrm>
        </p:spPr>
      </p:sp>
      <p:sp>
        <p:nvSpPr>
          <p:cNvPr id="8" name="Picture Placeholder 3"/>
          <p:cNvSpPr>
            <a:spLocks noGrp="1"/>
          </p:cNvSpPr>
          <p:nvPr>
            <p:ph type="pic" sz="quarter" idx="21"/>
          </p:nvPr>
        </p:nvSpPr>
        <p:spPr>
          <a:xfrm>
            <a:off x="4547464" y="2276477"/>
            <a:ext cx="2325446" cy="3209925"/>
          </a:xfrm>
        </p:spPr>
      </p:sp>
      <p:sp>
        <p:nvSpPr>
          <p:cNvPr id="9" name="Picture Placeholder 4"/>
          <p:cNvSpPr>
            <a:spLocks noGrp="1"/>
          </p:cNvSpPr>
          <p:nvPr>
            <p:ph type="pic" sz="quarter" idx="22"/>
          </p:nvPr>
        </p:nvSpPr>
        <p:spPr>
          <a:xfrm>
            <a:off x="6872908" y="2276477"/>
            <a:ext cx="2271092" cy="3209925"/>
          </a:xfrm>
        </p:spPr>
      </p:sp>
    </p:spTree>
    <p:extLst>
      <p:ext uri="{BB962C8B-B14F-4D97-AF65-F5344CB8AC3E}">
        <p14:creationId xmlns:p14="http://schemas.microsoft.com/office/powerpoint/2010/main" val="25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FBF97-606F-C54A-A59C-28D4412AF9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7A6A2-9E4C-BD47-9DF8-84B8DF81F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ED931-71E2-7746-9411-1D7724E3286E}"/>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6FE84A18-5443-1E4B-B7B2-EF3850B05B4D}"/>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D8B4EC24-52CE-7B49-887D-D6FDE3F240D5}"/>
              </a:ext>
            </a:extLst>
          </p:cNvPr>
          <p:cNvSpPr>
            <a:spLocks noGrp="1"/>
          </p:cNvSpPr>
          <p:nvPr>
            <p:ph type="sldNum" sz="quarter" idx="12"/>
          </p:nvPr>
        </p:nvSpPr>
        <p:spPr/>
        <p:txBody>
          <a:bodyPr/>
          <a:lstStyle/>
          <a:p>
            <a:pPr>
              <a:defRPr/>
            </a:pPr>
            <a:fld id="{F7D6910D-93CA-44B4-993E-ED47E1339144}" type="slidenum">
              <a:rPr lang="en-US" smtClean="0"/>
              <a:pPr>
                <a:defRPr/>
              </a:pPr>
              <a:t>‹#›</a:t>
            </a:fld>
            <a:endParaRPr lang="en-US" dirty="0"/>
          </a:p>
        </p:txBody>
      </p:sp>
    </p:spTree>
    <p:extLst>
      <p:ext uri="{BB962C8B-B14F-4D97-AF65-F5344CB8AC3E}">
        <p14:creationId xmlns:p14="http://schemas.microsoft.com/office/powerpoint/2010/main" val="93662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68A8-FC3F-C847-A35F-10FB4DFFD55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1BDFE8-3695-1D47-9F99-74B7950B1CA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247ED-9507-864E-A8C2-9FCD83BD95B8}"/>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D27693CB-188E-E645-8C39-87489DA3E14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DDFA3BBE-C23B-0748-870C-C8D6B583445C}"/>
              </a:ext>
            </a:extLst>
          </p:cNvPr>
          <p:cNvSpPr>
            <a:spLocks noGrp="1"/>
          </p:cNvSpPr>
          <p:nvPr>
            <p:ph type="sldNum" sz="quarter" idx="12"/>
          </p:nvPr>
        </p:nvSpPr>
        <p:spPr/>
        <p:txBody>
          <a:bodyPr/>
          <a:lstStyle/>
          <a:p>
            <a:pPr>
              <a:defRPr/>
            </a:pPr>
            <a:fld id="{064E0635-EBEC-4B02-BF03-A7B304499A22}" type="slidenum">
              <a:rPr lang="en-US" smtClean="0"/>
              <a:pPr>
                <a:defRPr/>
              </a:pPr>
              <a:t>‹#›</a:t>
            </a:fld>
            <a:endParaRPr lang="en-US" dirty="0"/>
          </a:p>
        </p:txBody>
      </p:sp>
    </p:spTree>
    <p:extLst>
      <p:ext uri="{BB962C8B-B14F-4D97-AF65-F5344CB8AC3E}">
        <p14:creationId xmlns:p14="http://schemas.microsoft.com/office/powerpoint/2010/main" val="8032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0041-045B-3A48-A81A-EE611FC9DC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FD1072-901E-8E47-BC79-B3CCECCC6D1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3F1378-BA39-0346-91DF-FF96A4A0607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D9F89-90EF-5942-B91F-395E528CC1AC}"/>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8FD86EF6-766E-1B4A-BC6F-4CDC0572B575}"/>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DD6D639-1259-594B-8106-433465228AB1}"/>
              </a:ext>
            </a:extLst>
          </p:cNvPr>
          <p:cNvSpPr>
            <a:spLocks noGrp="1"/>
          </p:cNvSpPr>
          <p:nvPr>
            <p:ph type="sldNum" sz="quarter" idx="12"/>
          </p:nvPr>
        </p:nvSpPr>
        <p:spPr/>
        <p:txBody>
          <a:bodyPr/>
          <a:lstStyle/>
          <a:p>
            <a:pPr>
              <a:defRPr/>
            </a:pPr>
            <a:fld id="{B0924902-CE5D-43D2-8D1E-7F8752DF33C9}" type="slidenum">
              <a:rPr lang="en-US" smtClean="0"/>
              <a:pPr>
                <a:defRPr/>
              </a:pPr>
              <a:t>‹#›</a:t>
            </a:fld>
            <a:endParaRPr lang="en-US" dirty="0"/>
          </a:p>
        </p:txBody>
      </p:sp>
    </p:spTree>
    <p:extLst>
      <p:ext uri="{BB962C8B-B14F-4D97-AF65-F5344CB8AC3E}">
        <p14:creationId xmlns:p14="http://schemas.microsoft.com/office/powerpoint/2010/main" val="87865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27FE-905A-E543-8B55-A7A69EE23B9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DFD99-0124-F944-936D-A9282144C5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934C35D-6DC4-8447-8444-FF7AB242034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4D13E4-27CF-F84A-A07F-F8E0339BFA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2EDE3-67BC-DC41-8DA9-38D21EAFCB7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97F24-9373-8748-A91E-8A904C2FF2F6}"/>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67AC2620-AF02-BA47-83E1-738B6643A75A}"/>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26660734-7A52-F846-9FB5-B9417335820F}"/>
              </a:ext>
            </a:extLst>
          </p:cNvPr>
          <p:cNvSpPr>
            <a:spLocks noGrp="1"/>
          </p:cNvSpPr>
          <p:nvPr>
            <p:ph type="sldNum" sz="quarter" idx="12"/>
          </p:nvPr>
        </p:nvSpPr>
        <p:spPr/>
        <p:txBody>
          <a:bodyPr/>
          <a:lstStyle/>
          <a:p>
            <a:pPr>
              <a:defRPr/>
            </a:pPr>
            <a:fld id="{D2D1B8E0-02C8-466E-920C-1CAAAF3A2510}" type="slidenum">
              <a:rPr lang="en-US" smtClean="0"/>
              <a:pPr>
                <a:defRPr/>
              </a:pPr>
              <a:t>‹#›</a:t>
            </a:fld>
            <a:endParaRPr lang="en-US" dirty="0"/>
          </a:p>
        </p:txBody>
      </p:sp>
    </p:spTree>
    <p:extLst>
      <p:ext uri="{BB962C8B-B14F-4D97-AF65-F5344CB8AC3E}">
        <p14:creationId xmlns:p14="http://schemas.microsoft.com/office/powerpoint/2010/main" val="263505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65E9-BEB3-4D48-9C93-4DFA2D6A73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12D66B-F5A8-0C48-A552-940BEFBE20A8}"/>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4B0F7A4C-8FD9-C046-994B-9779BE92238E}"/>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05028F45-4C87-6049-979F-EC821FC51F8A}"/>
              </a:ext>
            </a:extLst>
          </p:cNvPr>
          <p:cNvSpPr>
            <a:spLocks noGrp="1"/>
          </p:cNvSpPr>
          <p:nvPr>
            <p:ph type="sldNum" sz="quarter" idx="12"/>
          </p:nvPr>
        </p:nvSpPr>
        <p:spPr/>
        <p:txBody>
          <a:bodyPr/>
          <a:lstStyle/>
          <a:p>
            <a:pPr>
              <a:defRPr/>
            </a:pPr>
            <a:fld id="{0A731ACE-85FD-43C2-8160-CFD7C62F3EE4}" type="slidenum">
              <a:rPr lang="en-US" smtClean="0"/>
              <a:pPr>
                <a:defRPr/>
              </a:pPr>
              <a:t>‹#›</a:t>
            </a:fld>
            <a:endParaRPr lang="en-US" dirty="0"/>
          </a:p>
        </p:txBody>
      </p:sp>
    </p:spTree>
    <p:extLst>
      <p:ext uri="{BB962C8B-B14F-4D97-AF65-F5344CB8AC3E}">
        <p14:creationId xmlns:p14="http://schemas.microsoft.com/office/powerpoint/2010/main" val="205341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8F814-710B-2147-ABAE-2D9F2C8DABF3}"/>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7EA80B1B-E0C7-F64B-ABC0-88C019FDC3A7}"/>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4B794E90-CB9F-8645-B297-BC0ECCDFC422}"/>
              </a:ext>
            </a:extLst>
          </p:cNvPr>
          <p:cNvSpPr>
            <a:spLocks noGrp="1"/>
          </p:cNvSpPr>
          <p:nvPr>
            <p:ph type="sldNum" sz="quarter" idx="12"/>
          </p:nvPr>
        </p:nvSpPr>
        <p:spPr/>
        <p:txBody>
          <a:bodyPr/>
          <a:lstStyle/>
          <a:p>
            <a:pPr>
              <a:defRPr/>
            </a:pPr>
            <a:fld id="{DF2577F1-495D-4BA3-9972-12EFE92F4E30}" type="slidenum">
              <a:rPr lang="en-US" smtClean="0"/>
              <a:pPr>
                <a:defRPr/>
              </a:pPr>
              <a:t>‹#›</a:t>
            </a:fld>
            <a:endParaRPr lang="en-US" dirty="0"/>
          </a:p>
        </p:txBody>
      </p:sp>
    </p:spTree>
    <p:extLst>
      <p:ext uri="{BB962C8B-B14F-4D97-AF65-F5344CB8AC3E}">
        <p14:creationId xmlns:p14="http://schemas.microsoft.com/office/powerpoint/2010/main" val="2468511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0A62-7642-DF46-841E-8F754E894C9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6F7EA07-42C8-6F45-8946-F2E70C4F4CD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039E3-0174-A645-82C6-61E52335625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D06860-8FE2-424E-B8A6-7FA3FE74C9D1}"/>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129188EE-77B4-8843-AA1E-BAFF9ADE634A}"/>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FBD09960-CDDC-244A-A2C4-92FD7DD4DA51}"/>
              </a:ext>
            </a:extLst>
          </p:cNvPr>
          <p:cNvSpPr>
            <a:spLocks noGrp="1"/>
          </p:cNvSpPr>
          <p:nvPr>
            <p:ph type="sldNum" sz="quarter" idx="12"/>
          </p:nvPr>
        </p:nvSpPr>
        <p:spPr/>
        <p:txBody>
          <a:bodyPr/>
          <a:lstStyle/>
          <a:p>
            <a:pPr>
              <a:defRPr/>
            </a:pPr>
            <a:fld id="{E2EE339D-3C62-4E97-B7E5-FD4A073F8322}" type="slidenum">
              <a:rPr lang="en-US" smtClean="0"/>
              <a:pPr>
                <a:defRPr/>
              </a:pPr>
              <a:t>‹#›</a:t>
            </a:fld>
            <a:endParaRPr lang="en-US" dirty="0"/>
          </a:p>
        </p:txBody>
      </p:sp>
    </p:spTree>
    <p:extLst>
      <p:ext uri="{BB962C8B-B14F-4D97-AF65-F5344CB8AC3E}">
        <p14:creationId xmlns:p14="http://schemas.microsoft.com/office/powerpoint/2010/main" val="61268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C210-1C2C-3740-A288-24F9EC225AF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3CE62E-04C0-AD47-BCCA-132149C64F1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0F9763-1C06-6942-B533-08F8D6AA1DB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60B25C-9C0C-DE42-A0A3-A3559015A188}"/>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80968E53-4132-B544-B52D-505072280A3C}"/>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E6E2091A-2320-3140-9698-E6B519CB1F94}"/>
              </a:ext>
            </a:extLst>
          </p:cNvPr>
          <p:cNvSpPr>
            <a:spLocks noGrp="1"/>
          </p:cNvSpPr>
          <p:nvPr>
            <p:ph type="sldNum" sz="quarter" idx="12"/>
          </p:nvPr>
        </p:nvSpPr>
        <p:spPr/>
        <p:txBody>
          <a:bodyPr/>
          <a:lstStyle/>
          <a:p>
            <a:pPr>
              <a:defRPr/>
            </a:pPr>
            <a:fld id="{CBBA80FA-4218-448E-8D7C-156EBB0464BA}" type="slidenum">
              <a:rPr lang="en-US" smtClean="0"/>
              <a:pPr>
                <a:defRPr/>
              </a:pPr>
              <a:t>‹#›</a:t>
            </a:fld>
            <a:endParaRPr lang="en-US" dirty="0"/>
          </a:p>
        </p:txBody>
      </p:sp>
    </p:spTree>
    <p:extLst>
      <p:ext uri="{BB962C8B-B14F-4D97-AF65-F5344CB8AC3E}">
        <p14:creationId xmlns:p14="http://schemas.microsoft.com/office/powerpoint/2010/main" val="247502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811AF-6C3F-DF44-81C3-7437A559D39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19877F-EBE6-7B46-88C5-4218419EEC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3D01E-C25C-EE4D-8AB5-A253F67F7FF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752A93A1-1C00-DF45-A3F0-BFD4C950FF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C355FE0D-E55B-584A-ACCF-5BBF1EBCA7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99C4C12-C1F9-4692-9826-13E1586BCE29}" type="slidenum">
              <a:rPr lang="en-US" smtClean="0"/>
              <a:pPr>
                <a:defRPr/>
              </a:pPr>
              <a:t>‹#›</a:t>
            </a:fld>
            <a:endParaRPr lang="en-US" dirty="0"/>
          </a:p>
        </p:txBody>
      </p:sp>
    </p:spTree>
    <p:extLst>
      <p:ext uri="{BB962C8B-B14F-4D97-AF65-F5344CB8AC3E}">
        <p14:creationId xmlns:p14="http://schemas.microsoft.com/office/powerpoint/2010/main" val="73623883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80" r:id="rId12"/>
    <p:sldLayoutId id="214748368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itehouse.gov/wp-content/uploads/2021/08/msr_fy22.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1780475"/>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dirty="0">
              <a:latin typeface="Times New Roman" pitchFamily="18" charset="0"/>
            </a:endParaRPr>
          </a:p>
        </p:txBody>
      </p:sp>
      <p:pic>
        <p:nvPicPr>
          <p:cNvPr id="18437" name="Picture 14" descr="AFPC logo_plain_aggie_maroon"/>
          <p:cNvPicPr>
            <a:picLocks noChangeAspect="1" noChangeArrowheads="1"/>
          </p:cNvPicPr>
          <p:nvPr/>
        </p:nvPicPr>
        <p:blipFill>
          <a:blip r:embed="rId2" cstate="print"/>
          <a:srcRect/>
          <a:stretch>
            <a:fillRect/>
          </a:stretch>
        </p:blipFill>
        <p:spPr bwMode="auto">
          <a:xfrm>
            <a:off x="6495088" y="5741540"/>
            <a:ext cx="2517059" cy="1219200"/>
          </a:xfrm>
          <a:prstGeom prst="rect">
            <a:avLst/>
          </a:prstGeom>
          <a:noFill/>
          <a:ln w="9525">
            <a:noFill/>
            <a:miter lim="800000"/>
            <a:headEnd/>
            <a:tailEnd/>
          </a:ln>
        </p:spPr>
      </p:pic>
      <p:sp>
        <p:nvSpPr>
          <p:cNvPr id="8" name="Rectangle 2"/>
          <p:cNvSpPr txBox="1">
            <a:spLocks noChangeArrowheads="1"/>
          </p:cNvSpPr>
          <p:nvPr/>
        </p:nvSpPr>
        <p:spPr>
          <a:xfrm>
            <a:off x="-28575" y="377080"/>
            <a:ext cx="9144000" cy="984885"/>
          </a:xfrm>
          <a:prstGeom prst="rect">
            <a:avLst/>
          </a:prstGeom>
        </p:spPr>
        <p:txBody>
          <a:bodyPr vert="horz"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5800" b="1" dirty="0">
                <a:solidFill>
                  <a:srgbClr val="500000"/>
                </a:solidFill>
                <a:effectLst>
                  <a:outerShdw blurRad="50800" dist="38100" dir="2700000" algn="tl" rotWithShape="0">
                    <a:prstClr val="black">
                      <a:alpha val="40000"/>
                    </a:prstClr>
                  </a:outerShdw>
                </a:effectLst>
                <a:latin typeface="Tahoma"/>
                <a:cs typeface="Tahoma"/>
              </a:rPr>
              <a:t>Farm Bill Update</a:t>
            </a:r>
          </a:p>
        </p:txBody>
      </p:sp>
      <p:pic>
        <p:nvPicPr>
          <p:cNvPr id="6" name="Picture 5" descr="TAMAgEXT.png">
            <a:extLst>
              <a:ext uri="{FF2B5EF4-FFF2-40B4-BE49-F238E27FC236}">
                <a16:creationId xmlns:a16="http://schemas.microsoft.com/office/drawing/2014/main" id="{00E6F554-0B13-3242-AD23-F53885232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5791200"/>
            <a:ext cx="2288373" cy="837804"/>
          </a:xfrm>
          <a:prstGeom prst="rect">
            <a:avLst/>
          </a:prstGeom>
        </p:spPr>
      </p:pic>
      <p:pic>
        <p:nvPicPr>
          <p:cNvPr id="7" name="Picture 6">
            <a:extLst>
              <a:ext uri="{FF2B5EF4-FFF2-40B4-BE49-F238E27FC236}">
                <a16:creationId xmlns:a16="http://schemas.microsoft.com/office/drawing/2014/main" id="{8ADC791B-3594-4E40-A7B0-3C6805253C07}"/>
              </a:ext>
            </a:extLst>
          </p:cNvPr>
          <p:cNvPicPr>
            <a:picLocks noChangeAspect="1"/>
          </p:cNvPicPr>
          <p:nvPr/>
        </p:nvPicPr>
        <p:blipFill>
          <a:blip r:embed="rId4"/>
          <a:stretch>
            <a:fillRect/>
          </a:stretch>
        </p:blipFill>
        <p:spPr>
          <a:xfrm>
            <a:off x="186785" y="5791200"/>
            <a:ext cx="3048000" cy="913214"/>
          </a:xfrm>
          <a:prstGeom prst="rect">
            <a:avLst/>
          </a:prstGeom>
        </p:spPr>
      </p:pic>
      <p:sp>
        <p:nvSpPr>
          <p:cNvPr id="10" name="Rectangle 12">
            <a:extLst>
              <a:ext uri="{FF2B5EF4-FFF2-40B4-BE49-F238E27FC236}">
                <a16:creationId xmlns:a16="http://schemas.microsoft.com/office/drawing/2014/main" id="{A64A6A79-5171-B748-8781-73BD9FE28DC7}"/>
              </a:ext>
            </a:extLst>
          </p:cNvPr>
          <p:cNvSpPr txBox="1">
            <a:spLocks noChangeArrowheads="1"/>
          </p:cNvSpPr>
          <p:nvPr/>
        </p:nvSpPr>
        <p:spPr>
          <a:xfrm>
            <a:off x="342900" y="1467839"/>
            <a:ext cx="8401050" cy="35401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80000"/>
              </a:lnSpc>
            </a:pPr>
            <a:endParaRPr lang="en-US" sz="2000" b="1" dirty="0">
              <a:solidFill>
                <a:srgbClr val="0000FF"/>
              </a:solidFill>
              <a:latin typeface="Tahoma"/>
              <a:cs typeface="Tahoma"/>
            </a:endParaRPr>
          </a:p>
          <a:p>
            <a:pPr>
              <a:lnSpc>
                <a:spcPct val="80000"/>
              </a:lnSpc>
            </a:pPr>
            <a:endParaRPr lang="en-US" b="1" dirty="0">
              <a:solidFill>
                <a:srgbClr val="0070C0"/>
              </a:solidFill>
              <a:latin typeface="Tahoma"/>
              <a:cs typeface="Tahoma"/>
            </a:endParaRPr>
          </a:p>
          <a:p>
            <a:pPr>
              <a:lnSpc>
                <a:spcPct val="80000"/>
              </a:lnSpc>
            </a:pPr>
            <a:r>
              <a:rPr lang="en-US" sz="2600" b="1" dirty="0">
                <a:solidFill>
                  <a:srgbClr val="002060"/>
                </a:solidFill>
                <a:latin typeface="Tahoma"/>
                <a:cs typeface="Tahoma"/>
              </a:rPr>
              <a:t>Dr. Bart Fischer</a:t>
            </a:r>
          </a:p>
          <a:p>
            <a:pPr>
              <a:lnSpc>
                <a:spcPct val="80000"/>
              </a:lnSpc>
            </a:pPr>
            <a:r>
              <a:rPr lang="en-US" sz="2600" b="1" dirty="0">
                <a:solidFill>
                  <a:srgbClr val="002060"/>
                </a:solidFill>
                <a:latin typeface="Tahoma"/>
                <a:cs typeface="Tahoma"/>
              </a:rPr>
              <a:t>Co-Director &amp; AgriLife Assistant Professor</a:t>
            </a:r>
          </a:p>
          <a:p>
            <a:pPr>
              <a:lnSpc>
                <a:spcPct val="80000"/>
              </a:lnSpc>
            </a:pPr>
            <a:r>
              <a:rPr lang="en-US" sz="2600" b="1" dirty="0">
                <a:solidFill>
                  <a:srgbClr val="002060"/>
                </a:solidFill>
                <a:latin typeface="Tahoma"/>
                <a:cs typeface="Tahoma"/>
              </a:rPr>
              <a:t>Agricultural &amp; Food Policy Center (AFPC)</a:t>
            </a:r>
          </a:p>
          <a:p>
            <a:endParaRPr lang="en-US" sz="3200" b="1" baseline="30000" dirty="0">
              <a:latin typeface="Tahoma"/>
              <a:cs typeface="Tahoma"/>
            </a:endParaRPr>
          </a:p>
          <a:p>
            <a:pPr>
              <a:lnSpc>
                <a:spcPct val="80000"/>
              </a:lnSpc>
            </a:pPr>
            <a:r>
              <a:rPr lang="en-US" sz="2200" b="1" dirty="0">
                <a:latin typeface="Tahoma" charset="0"/>
                <a:ea typeface="Tahoma" charset="0"/>
                <a:cs typeface="Tahoma" charset="0"/>
              </a:rPr>
              <a:t>CFC Agri-Roots Lubbock Tour</a:t>
            </a:r>
          </a:p>
          <a:p>
            <a:pPr>
              <a:lnSpc>
                <a:spcPct val="80000"/>
              </a:lnSpc>
            </a:pPr>
            <a:r>
              <a:rPr lang="en-US" sz="2200" b="1" dirty="0">
                <a:latin typeface="Tahoma" charset="0"/>
                <a:ea typeface="Tahoma" charset="0"/>
                <a:cs typeface="Tahoma" charset="0"/>
              </a:rPr>
              <a:t>National Ranching Heritage Center</a:t>
            </a:r>
          </a:p>
          <a:p>
            <a:pPr>
              <a:lnSpc>
                <a:spcPct val="80000"/>
              </a:lnSpc>
            </a:pPr>
            <a:r>
              <a:rPr lang="en-US" sz="2200" b="1" dirty="0">
                <a:latin typeface="Tahoma" charset="0"/>
                <a:ea typeface="Tahoma" charset="0"/>
                <a:cs typeface="Tahoma" charset="0"/>
              </a:rPr>
              <a:t>Lubbock, TX</a:t>
            </a:r>
            <a:endParaRPr lang="en-US" sz="2200" b="1" dirty="0">
              <a:latin typeface="Tahoma"/>
              <a:cs typeface="Tahoma"/>
            </a:endParaRPr>
          </a:p>
          <a:p>
            <a:pPr>
              <a:lnSpc>
                <a:spcPct val="80000"/>
              </a:lnSpc>
            </a:pPr>
            <a:r>
              <a:rPr lang="en-US" sz="2200" b="1" dirty="0">
                <a:latin typeface="Tahoma"/>
                <a:cs typeface="Tahoma"/>
              </a:rPr>
              <a:t>August 31, 2023</a:t>
            </a:r>
          </a:p>
          <a:p>
            <a:pPr>
              <a:lnSpc>
                <a:spcPct val="80000"/>
              </a:lnSpc>
            </a:pPr>
            <a:endParaRPr lang="en-US" sz="2000" b="1" dirty="0">
              <a:solidFill>
                <a:srgbClr val="0000FF"/>
              </a:solidFill>
              <a:latin typeface="Tahoma"/>
              <a:cs typeface="Tahoma"/>
            </a:endParaRPr>
          </a:p>
          <a:p>
            <a:pPr>
              <a:lnSpc>
                <a:spcPct val="80000"/>
              </a:lnSpc>
            </a:pPr>
            <a:endParaRPr lang="en-US" sz="2000" b="1" dirty="0">
              <a:solidFill>
                <a:srgbClr val="0000FF"/>
              </a:solidFill>
              <a:latin typeface="Tahoma"/>
              <a:cs typeface="Tahoma"/>
            </a:endParaRPr>
          </a:p>
          <a:p>
            <a:pPr>
              <a:lnSpc>
                <a:spcPct val="80000"/>
              </a:lnSpc>
            </a:pPr>
            <a:endParaRPr lang="en-US" sz="2000" b="1" dirty="0">
              <a:solidFill>
                <a:srgbClr val="0000FF"/>
              </a:solidFill>
              <a:latin typeface="Tahoma"/>
              <a:cs typeface="Tahoma"/>
            </a:endParaRPr>
          </a:p>
          <a:p>
            <a:pPr>
              <a:lnSpc>
                <a:spcPct val="80000"/>
              </a:lnSpc>
            </a:pPr>
            <a:endParaRPr lang="en-US" sz="2000" b="1" dirty="0">
              <a:latin typeface="Tahoma"/>
              <a:cs typeface="Tahoma"/>
            </a:endParaRPr>
          </a:p>
          <a:p>
            <a:pPr>
              <a:lnSpc>
                <a:spcPct val="80000"/>
              </a:lnSpc>
            </a:pPr>
            <a:endParaRPr lang="en-US" sz="2000" b="1" dirty="0">
              <a:latin typeface="Tahoma"/>
              <a:cs typeface="Tahoma"/>
            </a:endParaRPr>
          </a:p>
        </p:txBody>
      </p:sp>
    </p:spTree>
    <p:extLst>
      <p:ext uri="{BB962C8B-B14F-4D97-AF65-F5344CB8AC3E}">
        <p14:creationId xmlns:p14="http://schemas.microsoft.com/office/powerpoint/2010/main" val="1150685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92088" y="270633"/>
            <a:ext cx="8729662" cy="757130"/>
          </a:xfrm>
        </p:spPr>
        <p:txBody>
          <a:bodyPr>
            <a:spAutoFit/>
          </a:bodyPr>
          <a:lstStyle/>
          <a:p>
            <a:pPr algn="ctr"/>
            <a:r>
              <a:rPr lang="en-US" altLang="en-US" sz="4800" b="1" dirty="0">
                <a:solidFill>
                  <a:srgbClr val="500000"/>
                </a:solidFill>
                <a:effectLst>
                  <a:outerShdw blurRad="38100" dist="38100" dir="2700000" algn="tl">
                    <a:srgbClr val="C0C0C0"/>
                  </a:outerShdw>
                </a:effectLst>
                <a:latin typeface="Tahoma" charset="0"/>
              </a:rPr>
              <a:t>2022 Cost of Production</a:t>
            </a:r>
          </a:p>
        </p:txBody>
      </p:sp>
      <p:sp>
        <p:nvSpPr>
          <p:cNvPr id="5" name="Rectangle 5">
            <a:extLst>
              <a:ext uri="{FF2B5EF4-FFF2-40B4-BE49-F238E27FC236}">
                <a16:creationId xmlns:a16="http://schemas.microsoft.com/office/drawing/2014/main" id="{01CE82C7-383E-9848-A4EF-5AD880FA71B0}"/>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pic>
        <p:nvPicPr>
          <p:cNvPr id="3" name="Picture 2" descr="Graphical user interface&#10;&#10;Description automatically generated">
            <a:extLst>
              <a:ext uri="{FF2B5EF4-FFF2-40B4-BE49-F238E27FC236}">
                <a16:creationId xmlns:a16="http://schemas.microsoft.com/office/drawing/2014/main" id="{47F48CF6-977E-F5F3-5141-9276D5EEA17B}"/>
              </a:ext>
            </a:extLst>
          </p:cNvPr>
          <p:cNvPicPr>
            <a:picLocks noChangeAspect="1"/>
          </p:cNvPicPr>
          <p:nvPr/>
        </p:nvPicPr>
        <p:blipFill>
          <a:blip r:embed="rId2"/>
          <a:stretch>
            <a:fillRect/>
          </a:stretch>
        </p:blipFill>
        <p:spPr>
          <a:xfrm>
            <a:off x="306769" y="4165985"/>
            <a:ext cx="1931931" cy="2560320"/>
          </a:xfrm>
          <a:prstGeom prst="rect">
            <a:avLst/>
          </a:prstGeom>
          <a:ln>
            <a:solidFill>
              <a:schemeClr val="tx1"/>
            </a:solidFill>
          </a:ln>
        </p:spPr>
      </p:pic>
      <p:pic>
        <p:nvPicPr>
          <p:cNvPr id="6" name="Picture 5" descr="A picture containing text, sign, vegetable&#10;&#10;Description automatically generated">
            <a:extLst>
              <a:ext uri="{FF2B5EF4-FFF2-40B4-BE49-F238E27FC236}">
                <a16:creationId xmlns:a16="http://schemas.microsoft.com/office/drawing/2014/main" id="{32104479-482A-A9CF-5FA5-0032F75CD2DC}"/>
              </a:ext>
            </a:extLst>
          </p:cNvPr>
          <p:cNvPicPr>
            <a:picLocks noChangeAspect="1"/>
          </p:cNvPicPr>
          <p:nvPr/>
        </p:nvPicPr>
        <p:blipFill>
          <a:blip r:embed="rId3"/>
          <a:stretch>
            <a:fillRect/>
          </a:stretch>
        </p:blipFill>
        <p:spPr>
          <a:xfrm>
            <a:off x="306767" y="1476666"/>
            <a:ext cx="1938569" cy="2560320"/>
          </a:xfrm>
          <a:prstGeom prst="rect">
            <a:avLst/>
          </a:prstGeom>
          <a:ln>
            <a:solidFill>
              <a:schemeClr val="tx1"/>
            </a:solidFill>
          </a:ln>
        </p:spPr>
      </p:pic>
      <p:graphicFrame>
        <p:nvGraphicFramePr>
          <p:cNvPr id="2" name="Chart 1">
            <a:extLst>
              <a:ext uri="{FF2B5EF4-FFF2-40B4-BE49-F238E27FC236}">
                <a16:creationId xmlns:a16="http://schemas.microsoft.com/office/drawing/2014/main" id="{13CF2F06-2279-99FD-EE9C-5CE3A1BA108A}"/>
              </a:ext>
            </a:extLst>
          </p:cNvPr>
          <p:cNvGraphicFramePr>
            <a:graphicFrameLocks/>
          </p:cNvGraphicFramePr>
          <p:nvPr>
            <p:extLst>
              <p:ext uri="{D42A27DB-BD31-4B8C-83A1-F6EECF244321}">
                <p14:modId xmlns:p14="http://schemas.microsoft.com/office/powerpoint/2010/main" val="1576629723"/>
              </p:ext>
            </p:extLst>
          </p:nvPr>
        </p:nvGraphicFramePr>
        <p:xfrm>
          <a:off x="2553789" y="1474237"/>
          <a:ext cx="6462620" cy="52727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911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92088" y="93279"/>
            <a:ext cx="8729662" cy="1231106"/>
          </a:xfrm>
        </p:spPr>
        <p:txBody>
          <a:bodyPr>
            <a:spAutoFit/>
          </a:bodyPr>
          <a:lstStyle/>
          <a:p>
            <a:pPr algn="ctr">
              <a:lnSpc>
                <a:spcPct val="100000"/>
              </a:lnSpc>
              <a:spcBef>
                <a:spcPts val="900"/>
              </a:spcBef>
            </a:pPr>
            <a:r>
              <a:rPr lang="en-US" altLang="en-US" sz="4200" b="1" dirty="0">
                <a:solidFill>
                  <a:srgbClr val="500000"/>
                </a:solidFill>
                <a:effectLst>
                  <a:outerShdw blurRad="38100" dist="38100" dir="2700000" algn="tl">
                    <a:srgbClr val="C0C0C0"/>
                  </a:outerShdw>
                </a:effectLst>
                <a:latin typeface="Tahoma" charset="0"/>
              </a:rPr>
              <a:t>Changes in Cost of Production</a:t>
            </a:r>
            <a:br>
              <a:rPr lang="en-US" altLang="en-US" sz="4200" b="1" dirty="0">
                <a:solidFill>
                  <a:srgbClr val="500000"/>
                </a:solidFill>
                <a:effectLst>
                  <a:outerShdw blurRad="38100" dist="38100" dir="2700000" algn="tl">
                    <a:srgbClr val="C0C0C0"/>
                  </a:outerShdw>
                </a:effectLst>
                <a:latin typeface="Tahoma" charset="0"/>
              </a:rPr>
            </a:br>
            <a:r>
              <a:rPr lang="en-US" altLang="en-US" sz="3200" dirty="0">
                <a:solidFill>
                  <a:srgbClr val="500000"/>
                </a:solidFill>
                <a:effectLst>
                  <a:outerShdw blurRad="38100" dist="38100" dir="2700000" algn="tl">
                    <a:srgbClr val="C0C0C0"/>
                  </a:outerShdw>
                </a:effectLst>
                <a:latin typeface="Tahoma" charset="0"/>
              </a:rPr>
              <a:t>USDA-ERS: 2020-22 vs. 2012-14</a:t>
            </a:r>
          </a:p>
        </p:txBody>
      </p:sp>
      <p:sp>
        <p:nvSpPr>
          <p:cNvPr id="5" name="Rectangle 5">
            <a:extLst>
              <a:ext uri="{FF2B5EF4-FFF2-40B4-BE49-F238E27FC236}">
                <a16:creationId xmlns:a16="http://schemas.microsoft.com/office/drawing/2014/main" id="{01CE82C7-383E-9848-A4EF-5AD880FA71B0}"/>
              </a:ext>
            </a:extLst>
          </p:cNvPr>
          <p:cNvSpPr>
            <a:spLocks noChangeArrowheads="1"/>
          </p:cNvSpPr>
          <p:nvPr/>
        </p:nvSpPr>
        <p:spPr bwMode="auto">
          <a:xfrm>
            <a:off x="5788" y="1440941"/>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graphicFrame>
        <p:nvGraphicFramePr>
          <p:cNvPr id="4" name="Chart 3">
            <a:extLst>
              <a:ext uri="{FF2B5EF4-FFF2-40B4-BE49-F238E27FC236}">
                <a16:creationId xmlns:a16="http://schemas.microsoft.com/office/drawing/2014/main" id="{25F94CE0-29D8-8438-E4C3-B7EA144F2E1A}"/>
              </a:ext>
            </a:extLst>
          </p:cNvPr>
          <p:cNvGraphicFramePr>
            <a:graphicFrameLocks/>
          </p:cNvGraphicFramePr>
          <p:nvPr>
            <p:extLst>
              <p:ext uri="{D42A27DB-BD31-4B8C-83A1-F6EECF244321}">
                <p14:modId xmlns:p14="http://schemas.microsoft.com/office/powerpoint/2010/main" val="4240130871"/>
              </p:ext>
            </p:extLst>
          </p:nvPr>
        </p:nvGraphicFramePr>
        <p:xfrm>
          <a:off x="288234" y="1659835"/>
          <a:ext cx="8633515" cy="48504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F800EF0-5920-D71B-8A2B-9D6382F14641}"/>
              </a:ext>
            </a:extLst>
          </p:cNvPr>
          <p:cNvSpPr txBox="1"/>
          <p:nvPr/>
        </p:nvSpPr>
        <p:spPr>
          <a:xfrm>
            <a:off x="69576" y="6500330"/>
            <a:ext cx="8855766" cy="307777"/>
          </a:xfrm>
          <a:prstGeom prst="rect">
            <a:avLst/>
          </a:prstGeom>
          <a:noFill/>
        </p:spPr>
        <p:txBody>
          <a:bodyPr wrap="square" rtlCol="0">
            <a:spAutoFit/>
          </a:bodyPr>
          <a:lstStyle/>
          <a:p>
            <a:r>
              <a:rPr lang="en-US" sz="1400" b="1" dirty="0"/>
              <a:t>Source: </a:t>
            </a:r>
            <a:r>
              <a:rPr lang="en-US" sz="1400" dirty="0"/>
              <a:t>https://</a:t>
            </a:r>
            <a:r>
              <a:rPr lang="en-US" sz="1400" dirty="0" err="1"/>
              <a:t>southernagtoday.org</a:t>
            </a:r>
            <a:r>
              <a:rPr lang="en-US" sz="1400" dirty="0"/>
              <a:t>/2023/06/08/adjusting-reference-prices-based-on-changes-in-cost-of-production/</a:t>
            </a:r>
          </a:p>
        </p:txBody>
      </p:sp>
    </p:spTree>
    <p:extLst>
      <p:ext uri="{BB962C8B-B14F-4D97-AF65-F5344CB8AC3E}">
        <p14:creationId xmlns:p14="http://schemas.microsoft.com/office/powerpoint/2010/main" val="251536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2424918"/>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85F4BF08-6F7B-AB4F-BF66-11C91E642EDA}"/>
              </a:ext>
            </a:extLst>
          </p:cNvPr>
          <p:cNvSpPr txBox="1">
            <a:spLocks/>
          </p:cNvSpPr>
          <p:nvPr/>
        </p:nvSpPr>
        <p:spPr>
          <a:xfrm>
            <a:off x="149087" y="2650560"/>
            <a:ext cx="8842513"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Next Farm Bill:</a:t>
            </a:r>
          </a:p>
          <a:p>
            <a:pPr algn="ctr">
              <a:lnSpc>
                <a:spcPct val="110000"/>
              </a:lnSpc>
            </a:pPr>
            <a:r>
              <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rPr>
              <a:t>Budget Realities</a:t>
            </a:r>
          </a:p>
        </p:txBody>
      </p:sp>
      <p:sp>
        <p:nvSpPr>
          <p:cNvPr id="8" name="Rectangle 5">
            <a:extLst>
              <a:ext uri="{FF2B5EF4-FFF2-40B4-BE49-F238E27FC236}">
                <a16:creationId xmlns:a16="http://schemas.microsoft.com/office/drawing/2014/main" id="{D6E7B422-6842-C94C-9341-DAD09D9091E3}"/>
              </a:ext>
            </a:extLst>
          </p:cNvPr>
          <p:cNvSpPr>
            <a:spLocks noChangeArrowheads="1"/>
          </p:cNvSpPr>
          <p:nvPr/>
        </p:nvSpPr>
        <p:spPr bwMode="auto">
          <a:xfrm>
            <a:off x="19042" y="413775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301893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3800" b="1" dirty="0">
                <a:solidFill>
                  <a:srgbClr val="500000"/>
                </a:solidFill>
                <a:latin typeface="Tahoma" panose="020B0604030504040204" pitchFamily="34" charset="0"/>
                <a:ea typeface="Tahoma" panose="020B0604030504040204" pitchFamily="34" charset="0"/>
                <a:cs typeface="Tahoma" panose="020B0604030504040204" pitchFamily="34" charset="0"/>
              </a:rPr>
              <a:t>Federal Debt Held by the Public</a:t>
            </a:r>
            <a:br>
              <a:rPr lang="en-US" sz="3800" b="1" dirty="0">
                <a:solidFill>
                  <a:srgbClr val="500000"/>
                </a:solidFill>
                <a:latin typeface="Tahoma" panose="020B0604030504040204" pitchFamily="34" charset="0"/>
                <a:ea typeface="Tahoma" panose="020B0604030504040204" pitchFamily="34" charset="0"/>
                <a:cs typeface="Tahoma" panose="020B0604030504040204" pitchFamily="34" charset="0"/>
              </a:rPr>
            </a:br>
            <a:r>
              <a:rPr lang="en-US" sz="3400" dirty="0">
                <a:solidFill>
                  <a:srgbClr val="500000"/>
                </a:solidFill>
                <a:latin typeface="Tahoma" panose="020B0604030504040204" pitchFamily="34" charset="0"/>
                <a:ea typeface="Tahoma" panose="020B0604030504040204" pitchFamily="34" charset="0"/>
                <a:cs typeface="Tahoma" panose="020B0604030504040204" pitchFamily="34" charset="0"/>
              </a:rPr>
              <a:t>1962-2022</a:t>
            </a: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graphicFrame>
        <p:nvGraphicFramePr>
          <p:cNvPr id="2" name="Chart 1">
            <a:extLst>
              <a:ext uri="{FF2B5EF4-FFF2-40B4-BE49-F238E27FC236}">
                <a16:creationId xmlns:a16="http://schemas.microsoft.com/office/drawing/2014/main" id="{D5747D5F-82F2-F8BB-92EA-8461B8DD8FD8}"/>
              </a:ext>
            </a:extLst>
          </p:cNvPr>
          <p:cNvGraphicFramePr>
            <a:graphicFrameLocks/>
          </p:cNvGraphicFramePr>
          <p:nvPr>
            <p:extLst>
              <p:ext uri="{D42A27DB-BD31-4B8C-83A1-F6EECF244321}">
                <p14:modId xmlns:p14="http://schemas.microsoft.com/office/powerpoint/2010/main" val="168537000"/>
              </p:ext>
            </p:extLst>
          </p:nvPr>
        </p:nvGraphicFramePr>
        <p:xfrm>
          <a:off x="206297" y="1612693"/>
          <a:ext cx="8686800" cy="5037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624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id="{392B568A-04A9-E94B-A78D-35C45A2D7470}"/>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21" name="Title 1">
            <a:extLst>
              <a:ext uri="{FF2B5EF4-FFF2-40B4-BE49-F238E27FC236}">
                <a16:creationId xmlns:a16="http://schemas.microsoft.com/office/drawing/2014/main" id="{52F055D8-D38E-694A-8202-83F4BDCA6390}"/>
              </a:ext>
            </a:extLst>
          </p:cNvPr>
          <p:cNvSpPr txBox="1">
            <a:spLocks/>
          </p:cNvSpPr>
          <p:nvPr/>
        </p:nvSpPr>
        <p:spPr>
          <a:xfrm>
            <a:off x="-1" y="-149450"/>
            <a:ext cx="913821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90000"/>
              </a:lnSpc>
            </a:pPr>
            <a:r>
              <a:rPr lang="en-US" sz="3400" b="1" dirty="0">
                <a:solidFill>
                  <a:srgbClr val="500000"/>
                </a:solidFill>
                <a:latin typeface="Tahoma" panose="020B0604030504040204" pitchFamily="34" charset="0"/>
                <a:ea typeface="Tahoma" panose="020B0604030504040204" pitchFamily="34" charset="0"/>
                <a:cs typeface="Tahoma" panose="020B0604030504040204" pitchFamily="34" charset="0"/>
              </a:rPr>
              <a:t>Estimated Federal Outlays (FY2024-2033)</a:t>
            </a:r>
          </a:p>
          <a:p>
            <a:pPr algn="ctr"/>
            <a:r>
              <a:rPr lang="en-US" sz="2500" dirty="0">
                <a:solidFill>
                  <a:srgbClr val="500000"/>
                </a:solidFill>
                <a:latin typeface="Tahoma" panose="020B0604030504040204" pitchFamily="34" charset="0"/>
                <a:ea typeface="Tahoma" panose="020B0604030504040204" pitchFamily="34" charset="0"/>
                <a:cs typeface="Tahoma" panose="020B0604030504040204" pitchFamily="34" charset="0"/>
              </a:rPr>
              <a:t>CBO May 2023 Baseline Outlook (in billions)</a:t>
            </a:r>
          </a:p>
        </p:txBody>
      </p:sp>
      <p:graphicFrame>
        <p:nvGraphicFramePr>
          <p:cNvPr id="2" name="Chart 1">
            <a:extLst>
              <a:ext uri="{FF2B5EF4-FFF2-40B4-BE49-F238E27FC236}">
                <a16:creationId xmlns:a16="http://schemas.microsoft.com/office/drawing/2014/main" id="{00000000-0008-0000-0900-000002000000}"/>
              </a:ext>
            </a:extLst>
          </p:cNvPr>
          <p:cNvGraphicFramePr>
            <a:graphicFrameLocks/>
          </p:cNvGraphicFramePr>
          <p:nvPr>
            <p:extLst>
              <p:ext uri="{D42A27DB-BD31-4B8C-83A1-F6EECF244321}">
                <p14:modId xmlns:p14="http://schemas.microsoft.com/office/powerpoint/2010/main" val="674456283"/>
              </p:ext>
            </p:extLst>
          </p:nvPr>
        </p:nvGraphicFramePr>
        <p:xfrm>
          <a:off x="-1" y="1316109"/>
          <a:ext cx="9089004" cy="54866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792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3600" b="1" dirty="0">
                <a:solidFill>
                  <a:srgbClr val="500000"/>
                </a:solidFill>
                <a:latin typeface="Tahoma" panose="020B0604030504040204" pitchFamily="34" charset="0"/>
                <a:ea typeface="Tahoma" panose="020B0604030504040204" pitchFamily="34" charset="0"/>
                <a:cs typeface="Tahoma" panose="020B0604030504040204" pitchFamily="34" charset="0"/>
              </a:rPr>
              <a:t>Farm Bill Projected Outlays</a:t>
            </a:r>
            <a:endParaRPr lang="en-US" sz="36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5" name="TextBox 4">
            <a:extLst>
              <a:ext uri="{FF2B5EF4-FFF2-40B4-BE49-F238E27FC236}">
                <a16:creationId xmlns:a16="http://schemas.microsoft.com/office/drawing/2014/main" id="{CB8AE3C4-E28F-054C-8FBC-CEB26858C867}"/>
              </a:ext>
            </a:extLst>
          </p:cNvPr>
          <p:cNvSpPr txBox="1"/>
          <p:nvPr/>
        </p:nvSpPr>
        <p:spPr>
          <a:xfrm>
            <a:off x="202615" y="1423108"/>
            <a:ext cx="8618112" cy="46166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How will Congress react to a $1 TRILLION Farm Bill?</a:t>
            </a:r>
          </a:p>
        </p:txBody>
      </p:sp>
      <p:graphicFrame>
        <p:nvGraphicFramePr>
          <p:cNvPr id="7" name="Table 6">
            <a:extLst>
              <a:ext uri="{FF2B5EF4-FFF2-40B4-BE49-F238E27FC236}">
                <a16:creationId xmlns:a16="http://schemas.microsoft.com/office/drawing/2014/main" id="{AC13C438-2B70-3D21-9764-E1641E58767F}"/>
              </a:ext>
            </a:extLst>
          </p:cNvPr>
          <p:cNvGraphicFramePr>
            <a:graphicFrameLocks noGrp="1"/>
          </p:cNvGraphicFramePr>
          <p:nvPr>
            <p:extLst>
              <p:ext uri="{D42A27DB-BD31-4B8C-83A1-F6EECF244321}">
                <p14:modId xmlns:p14="http://schemas.microsoft.com/office/powerpoint/2010/main" val="3163927918"/>
              </p:ext>
            </p:extLst>
          </p:nvPr>
        </p:nvGraphicFramePr>
        <p:xfrm>
          <a:off x="364364" y="2095129"/>
          <a:ext cx="8512007" cy="3000709"/>
        </p:xfrm>
        <a:graphic>
          <a:graphicData uri="http://schemas.openxmlformats.org/drawingml/2006/table">
            <a:tbl>
              <a:tblPr firstRow="1" bandRow="1">
                <a:tableStyleId>{5C22544A-7EE6-4342-B048-85BDC9FD1C3A}</a:tableStyleId>
              </a:tblPr>
              <a:tblGrid>
                <a:gridCol w="2033148">
                  <a:extLst>
                    <a:ext uri="{9D8B030D-6E8A-4147-A177-3AD203B41FA5}">
                      <a16:colId xmlns:a16="http://schemas.microsoft.com/office/drawing/2014/main" val="924811780"/>
                    </a:ext>
                  </a:extLst>
                </a:gridCol>
                <a:gridCol w="1148576">
                  <a:extLst>
                    <a:ext uri="{9D8B030D-6E8A-4147-A177-3AD203B41FA5}">
                      <a16:colId xmlns:a16="http://schemas.microsoft.com/office/drawing/2014/main" val="3493020175"/>
                    </a:ext>
                  </a:extLst>
                </a:gridCol>
                <a:gridCol w="1371600">
                  <a:extLst>
                    <a:ext uri="{9D8B030D-6E8A-4147-A177-3AD203B41FA5}">
                      <a16:colId xmlns:a16="http://schemas.microsoft.com/office/drawing/2014/main" val="937693403"/>
                    </a:ext>
                  </a:extLst>
                </a:gridCol>
                <a:gridCol w="1260088">
                  <a:extLst>
                    <a:ext uri="{9D8B030D-6E8A-4147-A177-3AD203B41FA5}">
                      <a16:colId xmlns:a16="http://schemas.microsoft.com/office/drawing/2014/main" val="4059051241"/>
                    </a:ext>
                  </a:extLst>
                </a:gridCol>
                <a:gridCol w="1538868">
                  <a:extLst>
                    <a:ext uri="{9D8B030D-6E8A-4147-A177-3AD203B41FA5}">
                      <a16:colId xmlns:a16="http://schemas.microsoft.com/office/drawing/2014/main" val="3552060231"/>
                    </a:ext>
                  </a:extLst>
                </a:gridCol>
                <a:gridCol w="1159727">
                  <a:extLst>
                    <a:ext uri="{9D8B030D-6E8A-4147-A177-3AD203B41FA5}">
                      <a16:colId xmlns:a16="http://schemas.microsoft.com/office/drawing/2014/main" val="258879582"/>
                    </a:ext>
                  </a:extLst>
                </a:gridCol>
              </a:tblGrid>
              <a:tr h="700581">
                <a:tc>
                  <a:txBody>
                    <a:bodyPr/>
                    <a:lstStyle/>
                    <a:p>
                      <a:pPr marL="0" marR="0" algn="l">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April </a:t>
                      </a:r>
                    </a:p>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February 2023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May</a:t>
                      </a:r>
                    </a:p>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2023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Change ($)</a:t>
                      </a:r>
                    </a:p>
                    <a:p>
                      <a:pPr marL="0" marR="0" algn="ctr">
                        <a:spcBef>
                          <a:spcPts val="0"/>
                        </a:spcBef>
                        <a:spcAft>
                          <a:spcPts val="0"/>
                        </a:spcAft>
                      </a:pPr>
                      <a:r>
                        <a:rPr lang="en-US" sz="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Apr 18 v May 23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Change (%)</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31248352"/>
                  </a:ext>
                </a:extLst>
              </a:tr>
              <a:tr h="644036">
                <a:tc>
                  <a:txBody>
                    <a:bodyPr/>
                    <a:lstStyle/>
                    <a:p>
                      <a:pPr marL="0" marR="0" algn="l">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CCC Price Support &amp; Related Activities </a:t>
                      </a:r>
                      <a:r>
                        <a:rPr lang="en-US" sz="1200" dirty="0">
                          <a:effectLst/>
                          <a:latin typeface="Tahoma" panose="020B0604030504040204" pitchFamily="34" charset="0"/>
                          <a:ea typeface="Tahoma" panose="020B0604030504040204" pitchFamily="34" charset="0"/>
                          <a:cs typeface="Tahoma" panose="020B060403050404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64,305</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71,806</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83,576</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+19,271</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+30.0%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847999"/>
                  </a:ext>
                </a:extLst>
              </a:tr>
              <a:tr h="414023">
                <a:tc>
                  <a:txBody>
                    <a:bodyPr/>
                    <a:lstStyle/>
                    <a:p>
                      <a:pPr marL="0" marR="0" algn="l">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Conservation </a:t>
                      </a:r>
                      <a:r>
                        <a:rPr lang="en-US" sz="1200" dirty="0">
                          <a:effectLst/>
                          <a:latin typeface="Tahoma" panose="020B0604030504040204" pitchFamily="34" charset="0"/>
                          <a:ea typeface="Tahoma" panose="020B0604030504040204" pitchFamily="34" charset="0"/>
                          <a:cs typeface="Tahoma" panose="020B060403050404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59,689</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72,610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75,124</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+15,435</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+25.9%</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9624274"/>
                  </a:ext>
                </a:extLst>
              </a:tr>
              <a:tr h="414023">
                <a:tc>
                  <a:txBody>
                    <a:bodyPr/>
                    <a:lstStyle/>
                    <a:p>
                      <a:pPr marL="0" marR="0" algn="l">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SNAP </a:t>
                      </a:r>
                      <a:r>
                        <a:rPr lang="en-US" sz="1200" dirty="0">
                          <a:effectLst/>
                          <a:latin typeface="Tahoma" panose="020B0604030504040204" pitchFamily="34" charset="0"/>
                          <a:ea typeface="Tahoma" panose="020B0604030504040204" pitchFamily="34" charset="0"/>
                          <a:cs typeface="Tahoma" panose="020B060403050404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663,828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1,205,440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1,223,110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+559,282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+84.3%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4182085"/>
                  </a:ext>
                </a:extLst>
              </a:tr>
              <a:tr h="414023">
                <a:tc>
                  <a:txBody>
                    <a:bodyPr/>
                    <a:lstStyle/>
                    <a:p>
                      <a:pPr marL="0" marR="0" algn="l">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Crop Insurance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78,037</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96,974</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101,345</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+23,308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+29.9%</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2461186"/>
                  </a:ext>
                </a:extLst>
              </a:tr>
              <a:tr h="414023">
                <a:tc>
                  <a:txBody>
                    <a:bodyPr/>
                    <a:lstStyle/>
                    <a:p>
                      <a:pPr marL="0" marR="0" algn="l">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865,859</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1,446,830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1,483,155</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+617,296</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b="1" dirty="0">
                          <a:effectLst/>
                          <a:latin typeface="Tahoma" panose="020B0604030504040204" pitchFamily="34" charset="0"/>
                          <a:ea typeface="Tahoma" panose="020B0604030504040204" pitchFamily="34" charset="0"/>
                          <a:cs typeface="Tahoma" panose="020B0604030504040204" pitchFamily="34" charset="0"/>
                        </a:rPr>
                        <a:t>+71.3%</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3684793"/>
                  </a:ext>
                </a:extLst>
              </a:tr>
            </a:tbl>
          </a:graphicData>
        </a:graphic>
      </p:graphicFrame>
      <p:sp>
        <p:nvSpPr>
          <p:cNvPr id="8" name="Rectangle 1">
            <a:extLst>
              <a:ext uri="{FF2B5EF4-FFF2-40B4-BE49-F238E27FC236}">
                <a16:creationId xmlns:a16="http://schemas.microsoft.com/office/drawing/2014/main" id="{E51FDFED-8A0C-1FB3-F1B2-F39B21D2220D}"/>
              </a:ext>
            </a:extLst>
          </p:cNvPr>
          <p:cNvSpPr>
            <a:spLocks noChangeArrowheads="1"/>
          </p:cNvSpPr>
          <p:nvPr/>
        </p:nvSpPr>
        <p:spPr bwMode="auto">
          <a:xfrm>
            <a:off x="321988" y="5211186"/>
            <a:ext cx="8412703"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1/ This includes an estimated $10 billion in “Other Administrative CCC Spending” which accounts for CBO’s estimate of the amount that the Secretary may spend from the CCC using his/her discretionary authority.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2/ The totals for both the February 2023 &amp; May 2023 updates includes $15.1 billion in estimated 10-year outlays for conservation spending authorized in the Inflation Reduction Act (IRA) of 2022.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3/ Revised economic assumptions and administrative changes to the Thrifty Food Plan (TFP) resulted in the Office of Management and Budget (OMB) projecting an additional $254 billion in SNAP outlays from FY2022-31 (</a:t>
            </a: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3"/>
              </a:rPr>
              <a:t>https://www.whitehouse.gov/wp-content/uploads/2021/08/msr_fy22.pdf</a:t>
            </a:r>
            <a:r>
              <a:rPr kumimoji="0" lang="en-US" altLang="en-US" sz="12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12839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F4BF08-6F7B-AB4F-BF66-11C91E642EDA}"/>
              </a:ext>
            </a:extLst>
          </p:cNvPr>
          <p:cNvSpPr txBox="1">
            <a:spLocks/>
          </p:cNvSpPr>
          <p:nvPr/>
        </p:nvSpPr>
        <p:spPr>
          <a:xfrm>
            <a:off x="595449" y="179330"/>
            <a:ext cx="7945244" cy="93907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500000"/>
                </a:solidFill>
                <a:latin typeface="Tahoma" panose="020B0604030504040204" pitchFamily="34" charset="0"/>
                <a:ea typeface="Tahoma" panose="020B0604030504040204" pitchFamily="34" charset="0"/>
                <a:cs typeface="Tahoma" panose="020B0604030504040204" pitchFamily="34" charset="0"/>
              </a:rPr>
              <a:t>Select Programs Without 10 Years of Funding in the 2018 Farm Bill</a:t>
            </a:r>
          </a:p>
        </p:txBody>
      </p:sp>
      <p:graphicFrame>
        <p:nvGraphicFramePr>
          <p:cNvPr id="5" name="Chart 4">
            <a:extLst>
              <a:ext uri="{FF2B5EF4-FFF2-40B4-BE49-F238E27FC236}">
                <a16:creationId xmlns:a16="http://schemas.microsoft.com/office/drawing/2014/main" id="{23B38D7A-7029-0E4A-8846-4D1E664AA712}"/>
              </a:ext>
            </a:extLst>
          </p:cNvPr>
          <p:cNvGraphicFramePr>
            <a:graphicFrameLocks/>
          </p:cNvGraphicFramePr>
          <p:nvPr>
            <p:extLst>
              <p:ext uri="{D42A27DB-BD31-4B8C-83A1-F6EECF244321}">
                <p14:modId xmlns:p14="http://schemas.microsoft.com/office/powerpoint/2010/main" val="3114437536"/>
              </p:ext>
            </p:extLst>
          </p:nvPr>
        </p:nvGraphicFramePr>
        <p:xfrm>
          <a:off x="-665922" y="1513814"/>
          <a:ext cx="9706772" cy="525473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5">
            <a:extLst>
              <a:ext uri="{FF2B5EF4-FFF2-40B4-BE49-F238E27FC236}">
                <a16:creationId xmlns:a16="http://schemas.microsoft.com/office/drawing/2014/main" id="{DDE9B0B3-E3EB-5F0B-DB63-B386D5546DF5}"/>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1928264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3800" b="1" dirty="0">
                <a:solidFill>
                  <a:srgbClr val="500000"/>
                </a:solidFill>
                <a:latin typeface="Tahoma" panose="020B0604030504040204" pitchFamily="34" charset="0"/>
                <a:ea typeface="Tahoma" panose="020B0604030504040204" pitchFamily="34" charset="0"/>
                <a:cs typeface="Tahoma" panose="020B0604030504040204" pitchFamily="34" charset="0"/>
              </a:rPr>
              <a:t>Commodity Title Outlays</a:t>
            </a:r>
            <a:br>
              <a:rPr lang="en-US" sz="3800" b="1" dirty="0">
                <a:solidFill>
                  <a:srgbClr val="500000"/>
                </a:solidFill>
                <a:latin typeface="Tahoma" panose="020B0604030504040204" pitchFamily="34" charset="0"/>
                <a:ea typeface="Tahoma" panose="020B0604030504040204" pitchFamily="34" charset="0"/>
                <a:cs typeface="Tahoma" panose="020B0604030504040204" pitchFamily="34" charset="0"/>
              </a:rPr>
            </a:br>
            <a:r>
              <a:rPr lang="en-US" sz="3800" dirty="0">
                <a:solidFill>
                  <a:srgbClr val="500000"/>
                </a:solidFill>
                <a:latin typeface="Tahoma" panose="020B0604030504040204" pitchFamily="34" charset="0"/>
                <a:ea typeface="Tahoma" panose="020B0604030504040204" pitchFamily="34" charset="0"/>
                <a:cs typeface="Tahoma" panose="020B0604030504040204" pitchFamily="34" charset="0"/>
              </a:rPr>
              <a:t>2002 vs 2018</a:t>
            </a: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graphicFrame>
        <p:nvGraphicFramePr>
          <p:cNvPr id="5" name="Chart 4">
            <a:extLst>
              <a:ext uri="{FF2B5EF4-FFF2-40B4-BE49-F238E27FC236}">
                <a16:creationId xmlns:a16="http://schemas.microsoft.com/office/drawing/2014/main" id="{60B4AA41-C265-C142-9250-6A85DFE4B5F4}"/>
              </a:ext>
            </a:extLst>
          </p:cNvPr>
          <p:cNvGraphicFramePr>
            <a:graphicFrameLocks/>
          </p:cNvGraphicFramePr>
          <p:nvPr/>
        </p:nvGraphicFramePr>
        <p:xfrm>
          <a:off x="164849" y="1524250"/>
          <a:ext cx="8794215" cy="515395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33FC8CA-E731-C543-A079-06F31433EF73}"/>
              </a:ext>
            </a:extLst>
          </p:cNvPr>
          <p:cNvSpPr txBox="1"/>
          <p:nvPr/>
        </p:nvSpPr>
        <p:spPr>
          <a:xfrm>
            <a:off x="7284379" y="3867378"/>
            <a:ext cx="698643" cy="2554545"/>
          </a:xfrm>
          <a:prstGeom prst="rect">
            <a:avLst/>
          </a:prstGeom>
          <a:noFill/>
        </p:spPr>
        <p:txBody>
          <a:bodyPr wrap="square" rtlCol="0">
            <a:spAutoFit/>
          </a:bodyPr>
          <a:lstStyle/>
          <a:p>
            <a:pPr algn="ctr"/>
            <a:r>
              <a:rPr lang="en-US" sz="16000" b="1" dirty="0"/>
              <a:t>?</a:t>
            </a:r>
          </a:p>
        </p:txBody>
      </p:sp>
      <p:sp>
        <p:nvSpPr>
          <p:cNvPr id="6" name="TextBox 5">
            <a:extLst>
              <a:ext uri="{FF2B5EF4-FFF2-40B4-BE49-F238E27FC236}">
                <a16:creationId xmlns:a16="http://schemas.microsoft.com/office/drawing/2014/main" id="{7E5D2DB7-E61C-2541-8D3B-D302363A9562}"/>
              </a:ext>
            </a:extLst>
          </p:cNvPr>
          <p:cNvSpPr txBox="1"/>
          <p:nvPr/>
        </p:nvSpPr>
        <p:spPr>
          <a:xfrm>
            <a:off x="6748671" y="6035595"/>
            <a:ext cx="1679713" cy="276999"/>
          </a:xfrm>
          <a:prstGeom prst="rect">
            <a:avLst/>
          </a:prstGeom>
          <a:solidFill>
            <a:schemeClr val="bg1"/>
          </a:solidFill>
        </p:spPr>
        <p:txBody>
          <a:bodyPr wrap="square" rtlCol="0">
            <a:spAutoFit/>
          </a:bodyPr>
          <a:lstStyle/>
          <a:p>
            <a:pPr algn="ctr"/>
            <a:r>
              <a:rPr lang="en-US" sz="12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2023 Farm Bill</a:t>
            </a:r>
          </a:p>
        </p:txBody>
      </p:sp>
      <p:sp>
        <p:nvSpPr>
          <p:cNvPr id="7" name="TextBox 6">
            <a:extLst>
              <a:ext uri="{FF2B5EF4-FFF2-40B4-BE49-F238E27FC236}">
                <a16:creationId xmlns:a16="http://schemas.microsoft.com/office/drawing/2014/main" id="{09E6A7F0-97BC-AA43-E651-8A49B6088BCC}"/>
              </a:ext>
            </a:extLst>
          </p:cNvPr>
          <p:cNvSpPr txBox="1"/>
          <p:nvPr/>
        </p:nvSpPr>
        <p:spPr>
          <a:xfrm>
            <a:off x="4990897" y="1377334"/>
            <a:ext cx="4081346" cy="1477328"/>
          </a:xfrm>
          <a:prstGeom prst="rect">
            <a:avLst/>
          </a:prstGeom>
          <a:solidFill>
            <a:srgbClr val="FF0000">
              <a:alpha val="80392"/>
            </a:srgbClr>
          </a:solidFill>
        </p:spPr>
        <p:txBody>
          <a:bodyPr wrap="square" rtlCol="0">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Supplemental &amp; Ad Hoc Disaster Assistance, including the Market Facilitation Program (FY18-23):</a:t>
            </a:r>
          </a:p>
          <a:p>
            <a:endParaRPr lang="en-US"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$93.3 billion</a:t>
            </a:r>
          </a:p>
        </p:txBody>
      </p:sp>
    </p:spTree>
    <p:extLst>
      <p:ext uri="{BB962C8B-B14F-4D97-AF65-F5344CB8AC3E}">
        <p14:creationId xmlns:p14="http://schemas.microsoft.com/office/powerpoint/2010/main" val="2078057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4400" b="1" dirty="0">
                <a:solidFill>
                  <a:srgbClr val="500000"/>
                </a:solidFill>
                <a:latin typeface="Tahoma" panose="020B0604030504040204" pitchFamily="34" charset="0"/>
                <a:ea typeface="Tahoma" panose="020B0604030504040204" pitchFamily="34" charset="0"/>
                <a:cs typeface="Tahoma" panose="020B0604030504040204" pitchFamily="34" charset="0"/>
              </a:rPr>
              <a:t>Where does that leave us?</a:t>
            </a:r>
            <a:endParaRPr lang="en-US" sz="44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pic>
        <p:nvPicPr>
          <p:cNvPr id="5" name="Picture 4" descr="A screenshot of a website&#10;&#10;Description automatically generated with medium confidence">
            <a:extLst>
              <a:ext uri="{FF2B5EF4-FFF2-40B4-BE49-F238E27FC236}">
                <a16:creationId xmlns:a16="http://schemas.microsoft.com/office/drawing/2014/main" id="{854D6998-492D-202C-9965-4ADE15758BDE}"/>
              </a:ext>
            </a:extLst>
          </p:cNvPr>
          <p:cNvPicPr>
            <a:picLocks noChangeAspect="1"/>
          </p:cNvPicPr>
          <p:nvPr/>
        </p:nvPicPr>
        <p:blipFill>
          <a:blip r:embed="rId3"/>
          <a:stretch>
            <a:fillRect/>
          </a:stretch>
        </p:blipFill>
        <p:spPr>
          <a:xfrm>
            <a:off x="95741" y="4103094"/>
            <a:ext cx="6498436" cy="2666025"/>
          </a:xfrm>
          <a:prstGeom prst="rect">
            <a:avLst/>
          </a:prstGeom>
          <a:ln w="19050">
            <a:solidFill>
              <a:schemeClr val="tx1"/>
            </a:solidFill>
          </a:ln>
        </p:spPr>
      </p:pic>
      <p:pic>
        <p:nvPicPr>
          <p:cNvPr id="18" name="Picture 17" descr="A screenshot of a website&#10;&#10;Description automatically generated with medium confidence">
            <a:extLst>
              <a:ext uri="{FF2B5EF4-FFF2-40B4-BE49-F238E27FC236}">
                <a16:creationId xmlns:a16="http://schemas.microsoft.com/office/drawing/2014/main" id="{6FFE0559-32EE-392F-89FA-6B800B6A9292}"/>
              </a:ext>
            </a:extLst>
          </p:cNvPr>
          <p:cNvPicPr>
            <a:picLocks noChangeAspect="1"/>
          </p:cNvPicPr>
          <p:nvPr/>
        </p:nvPicPr>
        <p:blipFill>
          <a:blip r:embed="rId4"/>
          <a:stretch>
            <a:fillRect/>
          </a:stretch>
        </p:blipFill>
        <p:spPr>
          <a:xfrm>
            <a:off x="95741" y="1421893"/>
            <a:ext cx="5933661" cy="2439326"/>
          </a:xfrm>
          <a:prstGeom prst="rect">
            <a:avLst/>
          </a:prstGeom>
          <a:ln w="19050">
            <a:solidFill>
              <a:schemeClr val="tx1"/>
            </a:solidFill>
          </a:ln>
        </p:spPr>
      </p:pic>
      <p:pic>
        <p:nvPicPr>
          <p:cNvPr id="8" name="Picture 7" descr="A screenshot of a website&#10;&#10;Description automatically generated with medium confidence">
            <a:extLst>
              <a:ext uri="{FF2B5EF4-FFF2-40B4-BE49-F238E27FC236}">
                <a16:creationId xmlns:a16="http://schemas.microsoft.com/office/drawing/2014/main" id="{321F9CC8-7AD1-9B31-FB1A-E2FEA73BA9CB}"/>
              </a:ext>
            </a:extLst>
          </p:cNvPr>
          <p:cNvPicPr>
            <a:picLocks noChangeAspect="1"/>
          </p:cNvPicPr>
          <p:nvPr/>
        </p:nvPicPr>
        <p:blipFill>
          <a:blip r:embed="rId5"/>
          <a:stretch>
            <a:fillRect/>
          </a:stretch>
        </p:blipFill>
        <p:spPr>
          <a:xfrm>
            <a:off x="2549822" y="3558062"/>
            <a:ext cx="6498436" cy="2448588"/>
          </a:xfrm>
          <a:prstGeom prst="rect">
            <a:avLst/>
          </a:prstGeom>
          <a:ln w="19050">
            <a:solidFill>
              <a:schemeClr val="tx1"/>
            </a:solidFill>
          </a:ln>
        </p:spPr>
      </p:pic>
    </p:spTree>
    <p:extLst>
      <p:ext uri="{BB962C8B-B14F-4D97-AF65-F5344CB8AC3E}">
        <p14:creationId xmlns:p14="http://schemas.microsoft.com/office/powerpoint/2010/main" val="426910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Path Forward</a:t>
            </a:r>
            <a:endPar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extBox 6">
            <a:extLst>
              <a:ext uri="{FF2B5EF4-FFF2-40B4-BE49-F238E27FC236}">
                <a16:creationId xmlns:a16="http://schemas.microsoft.com/office/drawing/2014/main" id="{FFE929C6-2B0D-DF45-BB59-7EA49DF47718}"/>
              </a:ext>
            </a:extLst>
          </p:cNvPr>
          <p:cNvSpPr txBox="1"/>
          <p:nvPr/>
        </p:nvSpPr>
        <p:spPr>
          <a:xfrm>
            <a:off x="401442" y="1583474"/>
            <a:ext cx="8430323"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What’s the point of doing a new farm bill if there aren’t meaningful improvements to the farm safety net?</a:t>
            </a:r>
          </a:p>
          <a:p>
            <a:pPr marL="342900"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Pathways in the House:</a:t>
            </a:r>
          </a:p>
          <a:p>
            <a:pPr marL="800100" lvl="1"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Courier New" panose="02070309020205020404" pitchFamily="49" charset="0"/>
              <a:buChar char="o"/>
            </a:pPr>
            <a:r>
              <a:rPr lang="en-US" sz="2200" dirty="0">
                <a:latin typeface="Tahoma" panose="020B0604030504040204" pitchFamily="34" charset="0"/>
                <a:ea typeface="Tahoma" panose="020B0604030504040204" pitchFamily="34" charset="0"/>
                <a:cs typeface="Tahoma" panose="020B0604030504040204" pitchFamily="34" charset="0"/>
              </a:rPr>
              <a:t>Bipartisan?</a:t>
            </a:r>
          </a:p>
          <a:p>
            <a:pPr marL="800100" lvl="1" indent="-342900">
              <a:buFont typeface="Courier New" panose="02070309020205020404" pitchFamily="49" charset="0"/>
              <a:buChar char="o"/>
            </a:pPr>
            <a:endParaRPr lang="en-US" sz="22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Courier New" panose="02070309020205020404" pitchFamily="49" charset="0"/>
              <a:buChar char="o"/>
            </a:pPr>
            <a:r>
              <a:rPr lang="en-US" sz="2200" dirty="0">
                <a:latin typeface="Tahoma" panose="020B0604030504040204" pitchFamily="34" charset="0"/>
                <a:ea typeface="Tahoma" panose="020B0604030504040204" pitchFamily="34" charset="0"/>
                <a:cs typeface="Tahoma" panose="020B0604030504040204" pitchFamily="34" charset="0"/>
              </a:rPr>
              <a:t>Cuts to SNAP to </a:t>
            </a:r>
            <a:br>
              <a:rPr lang="en-US" sz="22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navigate scoring </a:t>
            </a:r>
            <a:br>
              <a:rPr lang="en-US" sz="22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requirements in </a:t>
            </a:r>
            <a:br>
              <a:rPr lang="en-US" sz="2200" dirty="0">
                <a:latin typeface="Tahoma" panose="020B0604030504040204" pitchFamily="34" charset="0"/>
                <a:ea typeface="Tahoma" panose="020B0604030504040204" pitchFamily="34" charset="0"/>
                <a:cs typeface="Tahoma" panose="020B0604030504040204" pitchFamily="34" charset="0"/>
              </a:rPr>
            </a:br>
            <a:r>
              <a:rPr lang="en-US" sz="2200" dirty="0">
                <a:latin typeface="Tahoma" panose="020B0604030504040204" pitchFamily="34" charset="0"/>
                <a:ea typeface="Tahoma" panose="020B0604030504040204" pitchFamily="34" charset="0"/>
                <a:cs typeface="Tahoma" panose="020B0604030504040204" pitchFamily="34" charset="0"/>
              </a:rPr>
              <a:t>new House Rules?</a:t>
            </a:r>
          </a:p>
          <a:p>
            <a:pPr marL="800100" lvl="1"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imeline&#10;&#10;Description automatically generated">
            <a:extLst>
              <a:ext uri="{FF2B5EF4-FFF2-40B4-BE49-F238E27FC236}">
                <a16:creationId xmlns:a16="http://schemas.microsoft.com/office/drawing/2014/main" id="{E17C60D2-D88E-1749-FDEB-D170224044FA}"/>
              </a:ext>
            </a:extLst>
          </p:cNvPr>
          <p:cNvPicPr>
            <a:picLocks noChangeAspect="1"/>
          </p:cNvPicPr>
          <p:nvPr/>
        </p:nvPicPr>
        <p:blipFill>
          <a:blip r:embed="rId3"/>
          <a:stretch>
            <a:fillRect/>
          </a:stretch>
        </p:blipFill>
        <p:spPr>
          <a:xfrm>
            <a:off x="4230275" y="3735659"/>
            <a:ext cx="4740847" cy="2975211"/>
          </a:xfrm>
          <a:prstGeom prst="rect">
            <a:avLst/>
          </a:prstGeom>
          <a:ln>
            <a:solidFill>
              <a:schemeClr val="tx1"/>
            </a:solidFill>
          </a:ln>
        </p:spPr>
      </p:pic>
    </p:spTree>
    <p:extLst>
      <p:ext uri="{BB962C8B-B14F-4D97-AF65-F5344CB8AC3E}">
        <p14:creationId xmlns:p14="http://schemas.microsoft.com/office/powerpoint/2010/main" val="1117244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a:xfrm>
            <a:off x="457200" y="115888"/>
            <a:ext cx="8229600" cy="1143000"/>
          </a:xfrm>
        </p:spPr>
        <p:txBody>
          <a:bodyPr>
            <a:normAutofit/>
          </a:bodyPr>
          <a:lstStyle/>
          <a:p>
            <a:pPr algn="ctr" eaLnBrk="1" hangingPunct="1"/>
            <a:r>
              <a:rPr lang="en-US" altLang="x-none" sz="4200" b="1" dirty="0">
                <a:solidFill>
                  <a:srgbClr val="500000"/>
                </a:solidFill>
                <a:effectLst>
                  <a:outerShdw blurRad="38100" dist="38100" dir="2700000" algn="tl">
                    <a:srgbClr val="C0C0C0"/>
                  </a:outerShdw>
                </a:effectLst>
                <a:latin typeface="Tahoma" charset="0"/>
                <a:ea typeface="ＭＳ Ｐゴシック" charset="-128"/>
              </a:rPr>
              <a:t>Presentation Outline</a:t>
            </a:r>
          </a:p>
        </p:txBody>
      </p:sp>
      <p:sp>
        <p:nvSpPr>
          <p:cNvPr id="18434" name="Rectangle 3"/>
          <p:cNvSpPr>
            <a:spLocks noGrp="1" noChangeArrowheads="1"/>
          </p:cNvSpPr>
          <p:nvPr>
            <p:ph type="body" sz="half" idx="1"/>
          </p:nvPr>
        </p:nvSpPr>
        <p:spPr>
          <a:xfrm>
            <a:off x="360363" y="1488872"/>
            <a:ext cx="7986712" cy="5152881"/>
          </a:xfrm>
        </p:spPr>
        <p:txBody>
          <a:bodyPr>
            <a:normAutofit fontScale="92500" lnSpcReduction="10000"/>
          </a:bodyPr>
          <a:lstStyle/>
          <a:p>
            <a:pPr>
              <a:lnSpc>
                <a:spcPct val="110000"/>
              </a:lnSpc>
              <a:spcBef>
                <a:spcPts val="1200"/>
              </a:spcBef>
              <a:spcAft>
                <a:spcPts val="400"/>
              </a:spcAft>
              <a:buClr>
                <a:srgbClr val="0000FF"/>
              </a:buClr>
            </a:pPr>
            <a:r>
              <a:rPr lang="en-US" altLang="x-none" sz="3200" b="1" dirty="0">
                <a:latin typeface="Tahoma" charset="0"/>
                <a:ea typeface="ＭＳ Ｐゴシック" charset="-128"/>
              </a:rPr>
              <a:t>Setting the Stage</a:t>
            </a:r>
          </a:p>
          <a:p>
            <a:pPr lvl="1">
              <a:lnSpc>
                <a:spcPct val="110000"/>
              </a:lnSpc>
              <a:spcBef>
                <a:spcPts val="1200"/>
              </a:spcBef>
              <a:spcAft>
                <a:spcPts val="400"/>
              </a:spcAft>
              <a:buClr>
                <a:srgbClr val="0000FF"/>
              </a:buClr>
            </a:pPr>
            <a:r>
              <a:rPr lang="en-US" altLang="x-none" sz="2900" dirty="0">
                <a:latin typeface="Tahoma" charset="0"/>
                <a:ea typeface="ＭＳ Ｐゴシック" charset="-128"/>
              </a:rPr>
              <a:t>Fiscal Responsibility Act of 2023</a:t>
            </a:r>
          </a:p>
          <a:p>
            <a:pPr lvl="1">
              <a:lnSpc>
                <a:spcPct val="110000"/>
              </a:lnSpc>
              <a:spcBef>
                <a:spcPts val="1200"/>
              </a:spcBef>
              <a:spcAft>
                <a:spcPts val="400"/>
              </a:spcAft>
              <a:buClr>
                <a:srgbClr val="0000FF"/>
              </a:buClr>
            </a:pPr>
            <a:r>
              <a:rPr lang="en-US" altLang="x-none" sz="2900" dirty="0">
                <a:latin typeface="Tahoma" charset="0"/>
                <a:ea typeface="ＭＳ Ｐゴシック" charset="-128"/>
              </a:rPr>
              <a:t>Inflation Reduction Act of 2022</a:t>
            </a:r>
          </a:p>
          <a:p>
            <a:pPr lvl="1">
              <a:lnSpc>
                <a:spcPct val="110000"/>
              </a:lnSpc>
              <a:spcBef>
                <a:spcPts val="1200"/>
              </a:spcBef>
              <a:spcAft>
                <a:spcPts val="400"/>
              </a:spcAft>
              <a:buClr>
                <a:srgbClr val="0000FF"/>
              </a:buClr>
            </a:pPr>
            <a:r>
              <a:rPr lang="en-US" altLang="x-none" sz="2900" dirty="0">
                <a:latin typeface="Tahoma" charset="0"/>
                <a:ea typeface="ＭＳ Ｐゴシック" charset="-128"/>
              </a:rPr>
              <a:t>2022 Cost of Production</a:t>
            </a:r>
          </a:p>
          <a:p>
            <a:pPr>
              <a:lnSpc>
                <a:spcPct val="110000"/>
              </a:lnSpc>
              <a:spcBef>
                <a:spcPts val="1200"/>
              </a:spcBef>
              <a:spcAft>
                <a:spcPts val="400"/>
              </a:spcAft>
              <a:buClr>
                <a:srgbClr val="0000FF"/>
              </a:buClr>
            </a:pPr>
            <a:r>
              <a:rPr lang="en-US" altLang="x-none" sz="3200" b="1" dirty="0">
                <a:latin typeface="Tahoma" charset="0"/>
                <a:ea typeface="ＭＳ Ｐゴシック" charset="-128"/>
              </a:rPr>
              <a:t>Next Farm Bill</a:t>
            </a:r>
          </a:p>
          <a:p>
            <a:pPr lvl="1">
              <a:lnSpc>
                <a:spcPct val="110000"/>
              </a:lnSpc>
              <a:spcBef>
                <a:spcPts val="1200"/>
              </a:spcBef>
              <a:spcAft>
                <a:spcPts val="400"/>
              </a:spcAft>
              <a:buClr>
                <a:srgbClr val="0000FF"/>
              </a:buClr>
            </a:pPr>
            <a:r>
              <a:rPr lang="en-US" altLang="x-none" sz="2900" dirty="0">
                <a:latin typeface="Tahoma" charset="0"/>
                <a:ea typeface="ＭＳ Ｐゴシック" charset="-128"/>
              </a:rPr>
              <a:t>Budget Realities</a:t>
            </a:r>
          </a:p>
          <a:p>
            <a:pPr lvl="1">
              <a:lnSpc>
                <a:spcPct val="110000"/>
              </a:lnSpc>
              <a:spcBef>
                <a:spcPts val="1200"/>
              </a:spcBef>
              <a:spcAft>
                <a:spcPts val="400"/>
              </a:spcAft>
              <a:buClr>
                <a:srgbClr val="0000FF"/>
              </a:buClr>
            </a:pPr>
            <a:r>
              <a:rPr lang="en-US" altLang="x-none" sz="2900" dirty="0">
                <a:latin typeface="Tahoma" charset="0"/>
                <a:ea typeface="ＭＳ Ｐゴシック" charset="-128"/>
              </a:rPr>
              <a:t>Improving the Farm Safety Net</a:t>
            </a:r>
          </a:p>
          <a:p>
            <a:pPr>
              <a:lnSpc>
                <a:spcPct val="110000"/>
              </a:lnSpc>
              <a:spcBef>
                <a:spcPts val="1200"/>
              </a:spcBef>
              <a:spcAft>
                <a:spcPts val="400"/>
              </a:spcAft>
              <a:buClr>
                <a:srgbClr val="0000FF"/>
              </a:buClr>
            </a:pPr>
            <a:r>
              <a:rPr lang="en-US" altLang="x-none" sz="3200" b="1" dirty="0">
                <a:latin typeface="Tahoma" charset="0"/>
                <a:ea typeface="ＭＳ Ｐゴシック" charset="-128"/>
              </a:rPr>
              <a:t>Questions…</a:t>
            </a:r>
          </a:p>
        </p:txBody>
      </p:sp>
      <p:sp>
        <p:nvSpPr>
          <p:cNvPr id="18435" name="Text Box 5"/>
          <p:cNvSpPr txBox="1">
            <a:spLocks noChangeArrowheads="1"/>
          </p:cNvSpPr>
          <p:nvPr/>
        </p:nvSpPr>
        <p:spPr bwMode="auto">
          <a:xfrm>
            <a:off x="7975283" y="4260850"/>
            <a:ext cx="1857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algn="ctr" eaLnBrk="1" hangingPunct="1">
              <a:lnSpc>
                <a:spcPct val="100000"/>
              </a:lnSpc>
              <a:spcBef>
                <a:spcPct val="0"/>
              </a:spcBef>
              <a:buFontTx/>
              <a:buNone/>
            </a:pPr>
            <a:endParaRPr lang="en-US" altLang="x-none" sz="1600" b="1">
              <a:solidFill>
                <a:schemeClr val="accent2"/>
              </a:solidFill>
              <a:latin typeface="Arial" charset="0"/>
            </a:endParaRPr>
          </a:p>
          <a:p>
            <a:pPr algn="ctr" eaLnBrk="1" hangingPunct="1">
              <a:lnSpc>
                <a:spcPct val="100000"/>
              </a:lnSpc>
              <a:spcBef>
                <a:spcPct val="0"/>
              </a:spcBef>
              <a:buFontTx/>
              <a:buNone/>
            </a:pPr>
            <a:endParaRPr lang="en-US" altLang="x-none" sz="1600" b="1">
              <a:solidFill>
                <a:schemeClr val="accent2"/>
              </a:solidFill>
              <a:latin typeface="Arial" charset="0"/>
            </a:endParaRPr>
          </a:p>
        </p:txBody>
      </p:sp>
      <p:sp>
        <p:nvSpPr>
          <p:cNvPr id="18436" name="Rectangle 6"/>
          <p:cNvSpPr>
            <a:spLocks noChangeArrowheads="1"/>
          </p:cNvSpPr>
          <p:nvPr/>
        </p:nvSpPr>
        <p:spPr bwMode="auto">
          <a:xfrm>
            <a:off x="0" y="1203325"/>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algn="ctr" eaLnBrk="1" hangingPunct="1">
              <a:lnSpc>
                <a:spcPct val="100000"/>
              </a:lnSpc>
              <a:spcBef>
                <a:spcPct val="0"/>
              </a:spcBef>
              <a:buFontTx/>
              <a:buNone/>
            </a:pPr>
            <a:endParaRPr lang="x-none" altLang="x-none">
              <a:latin typeface="Times New Roman" charset="0"/>
            </a:endParaRPr>
          </a:p>
        </p:txBody>
      </p:sp>
      <p:grpSp>
        <p:nvGrpSpPr>
          <p:cNvPr id="18437" name="Group 9"/>
          <p:cNvGrpSpPr>
            <a:grpSpLocks/>
          </p:cNvGrpSpPr>
          <p:nvPr/>
        </p:nvGrpSpPr>
        <p:grpSpPr bwMode="auto">
          <a:xfrm>
            <a:off x="5921298" y="4841875"/>
            <a:ext cx="3047677" cy="1854263"/>
            <a:chOff x="3268" y="2400"/>
            <a:chExt cx="2379" cy="1815"/>
          </a:xfrm>
        </p:grpSpPr>
        <p:sp>
          <p:nvSpPr>
            <p:cNvPr id="18438" name="Freeform 10"/>
            <p:cNvSpPr>
              <a:spLocks/>
            </p:cNvSpPr>
            <p:nvPr/>
          </p:nvSpPr>
          <p:spPr bwMode="auto">
            <a:xfrm>
              <a:off x="3787" y="2613"/>
              <a:ext cx="436" cy="285"/>
            </a:xfrm>
            <a:custGeom>
              <a:avLst/>
              <a:gdLst>
                <a:gd name="T0" fmla="*/ 1 w 872"/>
                <a:gd name="T1" fmla="*/ 0 h 571"/>
                <a:gd name="T2" fmla="*/ 1 w 872"/>
                <a:gd name="T3" fmla="*/ 0 h 571"/>
                <a:gd name="T4" fmla="*/ 1 w 872"/>
                <a:gd name="T5" fmla="*/ 0 h 571"/>
                <a:gd name="T6" fmla="*/ 1 w 872"/>
                <a:gd name="T7" fmla="*/ 0 h 571"/>
                <a:gd name="T8" fmla="*/ 1 w 872"/>
                <a:gd name="T9" fmla="*/ 0 h 571"/>
                <a:gd name="T10" fmla="*/ 1 w 872"/>
                <a:gd name="T11" fmla="*/ 0 h 571"/>
                <a:gd name="T12" fmla="*/ 1 w 872"/>
                <a:gd name="T13" fmla="*/ 0 h 571"/>
                <a:gd name="T14" fmla="*/ 1 w 872"/>
                <a:gd name="T15" fmla="*/ 0 h 571"/>
                <a:gd name="T16" fmla="*/ 1 w 872"/>
                <a:gd name="T17" fmla="*/ 0 h 571"/>
                <a:gd name="T18" fmla="*/ 1 w 872"/>
                <a:gd name="T19" fmla="*/ 0 h 571"/>
                <a:gd name="T20" fmla="*/ 1 w 872"/>
                <a:gd name="T21" fmla="*/ 0 h 571"/>
                <a:gd name="T22" fmla="*/ 1 w 872"/>
                <a:gd name="T23" fmla="*/ 0 h 571"/>
                <a:gd name="T24" fmla="*/ 1 w 872"/>
                <a:gd name="T25" fmla="*/ 0 h 571"/>
                <a:gd name="T26" fmla="*/ 1 w 872"/>
                <a:gd name="T27" fmla="*/ 0 h 571"/>
                <a:gd name="T28" fmla="*/ 1 w 872"/>
                <a:gd name="T29" fmla="*/ 0 h 571"/>
                <a:gd name="T30" fmla="*/ 1 w 872"/>
                <a:gd name="T31" fmla="*/ 0 h 571"/>
                <a:gd name="T32" fmla="*/ 1 w 872"/>
                <a:gd name="T33" fmla="*/ 0 h 571"/>
                <a:gd name="T34" fmla="*/ 1 w 872"/>
                <a:gd name="T35" fmla="*/ 0 h 571"/>
                <a:gd name="T36" fmla="*/ 1 w 872"/>
                <a:gd name="T37" fmla="*/ 0 h 571"/>
                <a:gd name="T38" fmla="*/ 1 w 872"/>
                <a:gd name="T39" fmla="*/ 0 h 571"/>
                <a:gd name="T40" fmla="*/ 1 w 872"/>
                <a:gd name="T41" fmla="*/ 0 h 571"/>
                <a:gd name="T42" fmla="*/ 1 w 872"/>
                <a:gd name="T43" fmla="*/ 0 h 571"/>
                <a:gd name="T44" fmla="*/ 1 w 872"/>
                <a:gd name="T45" fmla="*/ 0 h 571"/>
                <a:gd name="T46" fmla="*/ 1 w 872"/>
                <a:gd name="T47" fmla="*/ 0 h 571"/>
                <a:gd name="T48" fmla="*/ 1 w 872"/>
                <a:gd name="T49" fmla="*/ 0 h 571"/>
                <a:gd name="T50" fmla="*/ 1 w 872"/>
                <a:gd name="T51" fmla="*/ 0 h 571"/>
                <a:gd name="T52" fmla="*/ 1 w 872"/>
                <a:gd name="T53" fmla="*/ 0 h 571"/>
                <a:gd name="T54" fmla="*/ 1 w 872"/>
                <a:gd name="T55" fmla="*/ 0 h 571"/>
                <a:gd name="T56" fmla="*/ 1 w 872"/>
                <a:gd name="T57" fmla="*/ 0 h 571"/>
                <a:gd name="T58" fmla="*/ 1 w 872"/>
                <a:gd name="T59" fmla="*/ 0 h 571"/>
                <a:gd name="T60" fmla="*/ 1 w 872"/>
                <a:gd name="T61" fmla="*/ 0 h 571"/>
                <a:gd name="T62" fmla="*/ 1 w 872"/>
                <a:gd name="T63" fmla="*/ 0 h 571"/>
                <a:gd name="T64" fmla="*/ 1 w 872"/>
                <a:gd name="T65" fmla="*/ 0 h 571"/>
                <a:gd name="T66" fmla="*/ 1 w 872"/>
                <a:gd name="T67" fmla="*/ 0 h 571"/>
                <a:gd name="T68" fmla="*/ 1 w 872"/>
                <a:gd name="T69" fmla="*/ 0 h 571"/>
                <a:gd name="T70" fmla="*/ 0 w 872"/>
                <a:gd name="T71" fmla="*/ 0 h 571"/>
                <a:gd name="T72" fmla="*/ 1 w 872"/>
                <a:gd name="T73" fmla="*/ 0 h 571"/>
                <a:gd name="T74" fmla="*/ 1 w 872"/>
                <a:gd name="T75" fmla="*/ 0 h 571"/>
                <a:gd name="T76" fmla="*/ 1 w 872"/>
                <a:gd name="T77" fmla="*/ 0 h 571"/>
                <a:gd name="T78" fmla="*/ 1 w 872"/>
                <a:gd name="T79" fmla="*/ 0 h 571"/>
                <a:gd name="T80" fmla="*/ 1 w 872"/>
                <a:gd name="T81" fmla="*/ 0 h 571"/>
                <a:gd name="T82" fmla="*/ 1 w 872"/>
                <a:gd name="T83" fmla="*/ 0 h 571"/>
                <a:gd name="T84" fmla="*/ 1 w 872"/>
                <a:gd name="T85" fmla="*/ 0 h 571"/>
                <a:gd name="T86" fmla="*/ 1 w 872"/>
                <a:gd name="T87" fmla="*/ 0 h 571"/>
                <a:gd name="T88" fmla="*/ 1 w 872"/>
                <a:gd name="T89" fmla="*/ 0 h 571"/>
                <a:gd name="T90" fmla="*/ 1 w 872"/>
                <a:gd name="T91" fmla="*/ 0 h 571"/>
                <a:gd name="T92" fmla="*/ 1 w 872"/>
                <a:gd name="T93" fmla="*/ 0 h 571"/>
                <a:gd name="T94" fmla="*/ 1 w 872"/>
                <a:gd name="T95" fmla="*/ 0 h 571"/>
                <a:gd name="T96" fmla="*/ 1 w 872"/>
                <a:gd name="T97" fmla="*/ 0 h 571"/>
                <a:gd name="T98" fmla="*/ 1 w 872"/>
                <a:gd name="T99" fmla="*/ 0 h 571"/>
                <a:gd name="T100" fmla="*/ 1 w 872"/>
                <a:gd name="T101" fmla="*/ 0 h 571"/>
                <a:gd name="T102" fmla="*/ 1 w 872"/>
                <a:gd name="T103" fmla="*/ 0 h 571"/>
                <a:gd name="T104" fmla="*/ 1 w 872"/>
                <a:gd name="T105" fmla="*/ 0 h 571"/>
                <a:gd name="T106" fmla="*/ 1 w 872"/>
                <a:gd name="T107" fmla="*/ 0 h 571"/>
                <a:gd name="T108" fmla="*/ 1 w 872"/>
                <a:gd name="T109" fmla="*/ 0 h 5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2"/>
                <a:gd name="T166" fmla="*/ 0 h 571"/>
                <a:gd name="T167" fmla="*/ 872 w 872"/>
                <a:gd name="T168" fmla="*/ 571 h 5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2" h="571">
                  <a:moveTo>
                    <a:pt x="835" y="536"/>
                  </a:moveTo>
                  <a:lnTo>
                    <a:pt x="835" y="529"/>
                  </a:lnTo>
                  <a:lnTo>
                    <a:pt x="840" y="527"/>
                  </a:lnTo>
                  <a:lnTo>
                    <a:pt x="840" y="515"/>
                  </a:lnTo>
                  <a:lnTo>
                    <a:pt x="846" y="501"/>
                  </a:lnTo>
                  <a:lnTo>
                    <a:pt x="846" y="495"/>
                  </a:lnTo>
                  <a:lnTo>
                    <a:pt x="850" y="479"/>
                  </a:lnTo>
                  <a:lnTo>
                    <a:pt x="853" y="467"/>
                  </a:lnTo>
                  <a:lnTo>
                    <a:pt x="853" y="450"/>
                  </a:lnTo>
                  <a:lnTo>
                    <a:pt x="861" y="435"/>
                  </a:lnTo>
                  <a:lnTo>
                    <a:pt x="865" y="420"/>
                  </a:lnTo>
                  <a:lnTo>
                    <a:pt x="865" y="414"/>
                  </a:lnTo>
                  <a:lnTo>
                    <a:pt x="867" y="400"/>
                  </a:lnTo>
                  <a:lnTo>
                    <a:pt x="870" y="388"/>
                  </a:lnTo>
                  <a:lnTo>
                    <a:pt x="872" y="379"/>
                  </a:lnTo>
                  <a:lnTo>
                    <a:pt x="872" y="376"/>
                  </a:lnTo>
                  <a:lnTo>
                    <a:pt x="872" y="302"/>
                  </a:lnTo>
                  <a:lnTo>
                    <a:pt x="847" y="264"/>
                  </a:lnTo>
                  <a:lnTo>
                    <a:pt x="861" y="251"/>
                  </a:lnTo>
                  <a:lnTo>
                    <a:pt x="853" y="243"/>
                  </a:lnTo>
                  <a:lnTo>
                    <a:pt x="850" y="243"/>
                  </a:lnTo>
                  <a:lnTo>
                    <a:pt x="847" y="243"/>
                  </a:lnTo>
                  <a:lnTo>
                    <a:pt x="846" y="236"/>
                  </a:lnTo>
                  <a:lnTo>
                    <a:pt x="840" y="230"/>
                  </a:lnTo>
                  <a:lnTo>
                    <a:pt x="835" y="225"/>
                  </a:lnTo>
                  <a:lnTo>
                    <a:pt x="834" y="224"/>
                  </a:lnTo>
                  <a:lnTo>
                    <a:pt x="831" y="216"/>
                  </a:lnTo>
                  <a:lnTo>
                    <a:pt x="826" y="210"/>
                  </a:lnTo>
                  <a:lnTo>
                    <a:pt x="822" y="203"/>
                  </a:lnTo>
                  <a:lnTo>
                    <a:pt x="817" y="198"/>
                  </a:lnTo>
                  <a:lnTo>
                    <a:pt x="813" y="190"/>
                  </a:lnTo>
                  <a:lnTo>
                    <a:pt x="807" y="183"/>
                  </a:lnTo>
                  <a:lnTo>
                    <a:pt x="802" y="180"/>
                  </a:lnTo>
                  <a:lnTo>
                    <a:pt x="795" y="177"/>
                  </a:lnTo>
                  <a:lnTo>
                    <a:pt x="787" y="172"/>
                  </a:lnTo>
                  <a:lnTo>
                    <a:pt x="776" y="172"/>
                  </a:lnTo>
                  <a:lnTo>
                    <a:pt x="772" y="172"/>
                  </a:lnTo>
                  <a:lnTo>
                    <a:pt x="761" y="172"/>
                  </a:lnTo>
                  <a:lnTo>
                    <a:pt x="758" y="172"/>
                  </a:lnTo>
                  <a:lnTo>
                    <a:pt x="749" y="172"/>
                  </a:lnTo>
                  <a:lnTo>
                    <a:pt x="740" y="172"/>
                  </a:lnTo>
                  <a:lnTo>
                    <a:pt x="734" y="172"/>
                  </a:lnTo>
                  <a:lnTo>
                    <a:pt x="728" y="175"/>
                  </a:lnTo>
                  <a:lnTo>
                    <a:pt x="724" y="177"/>
                  </a:lnTo>
                  <a:lnTo>
                    <a:pt x="721" y="177"/>
                  </a:lnTo>
                  <a:lnTo>
                    <a:pt x="718" y="177"/>
                  </a:lnTo>
                  <a:lnTo>
                    <a:pt x="707" y="141"/>
                  </a:lnTo>
                  <a:lnTo>
                    <a:pt x="647" y="118"/>
                  </a:lnTo>
                  <a:lnTo>
                    <a:pt x="647" y="91"/>
                  </a:lnTo>
                  <a:lnTo>
                    <a:pt x="645" y="91"/>
                  </a:lnTo>
                  <a:lnTo>
                    <a:pt x="642" y="89"/>
                  </a:lnTo>
                  <a:lnTo>
                    <a:pt x="642" y="86"/>
                  </a:lnTo>
                  <a:lnTo>
                    <a:pt x="639" y="86"/>
                  </a:lnTo>
                  <a:lnTo>
                    <a:pt x="631" y="86"/>
                  </a:lnTo>
                  <a:lnTo>
                    <a:pt x="627" y="89"/>
                  </a:lnTo>
                  <a:lnTo>
                    <a:pt x="624" y="91"/>
                  </a:lnTo>
                  <a:lnTo>
                    <a:pt x="621" y="91"/>
                  </a:lnTo>
                  <a:lnTo>
                    <a:pt x="619" y="97"/>
                  </a:lnTo>
                  <a:lnTo>
                    <a:pt x="615" y="97"/>
                  </a:lnTo>
                  <a:lnTo>
                    <a:pt x="613" y="97"/>
                  </a:lnTo>
                  <a:lnTo>
                    <a:pt x="610" y="100"/>
                  </a:lnTo>
                  <a:lnTo>
                    <a:pt x="607" y="100"/>
                  </a:lnTo>
                  <a:lnTo>
                    <a:pt x="603" y="100"/>
                  </a:lnTo>
                  <a:lnTo>
                    <a:pt x="603" y="97"/>
                  </a:lnTo>
                  <a:lnTo>
                    <a:pt x="603" y="91"/>
                  </a:lnTo>
                  <a:lnTo>
                    <a:pt x="603" y="76"/>
                  </a:lnTo>
                  <a:lnTo>
                    <a:pt x="603" y="68"/>
                  </a:lnTo>
                  <a:lnTo>
                    <a:pt x="603" y="67"/>
                  </a:lnTo>
                  <a:lnTo>
                    <a:pt x="603" y="61"/>
                  </a:lnTo>
                  <a:lnTo>
                    <a:pt x="607" y="59"/>
                  </a:lnTo>
                  <a:lnTo>
                    <a:pt x="607" y="52"/>
                  </a:lnTo>
                  <a:lnTo>
                    <a:pt x="610" y="49"/>
                  </a:lnTo>
                  <a:lnTo>
                    <a:pt x="610" y="46"/>
                  </a:lnTo>
                  <a:lnTo>
                    <a:pt x="610" y="39"/>
                  </a:lnTo>
                  <a:lnTo>
                    <a:pt x="610" y="33"/>
                  </a:lnTo>
                  <a:lnTo>
                    <a:pt x="607" y="33"/>
                  </a:lnTo>
                  <a:lnTo>
                    <a:pt x="603" y="32"/>
                  </a:lnTo>
                  <a:lnTo>
                    <a:pt x="594" y="32"/>
                  </a:lnTo>
                  <a:lnTo>
                    <a:pt x="592" y="33"/>
                  </a:lnTo>
                  <a:lnTo>
                    <a:pt x="589" y="33"/>
                  </a:lnTo>
                  <a:lnTo>
                    <a:pt x="589" y="36"/>
                  </a:lnTo>
                  <a:lnTo>
                    <a:pt x="589" y="39"/>
                  </a:lnTo>
                  <a:lnTo>
                    <a:pt x="589" y="46"/>
                  </a:lnTo>
                  <a:lnTo>
                    <a:pt x="585" y="46"/>
                  </a:lnTo>
                  <a:lnTo>
                    <a:pt x="583" y="46"/>
                  </a:lnTo>
                  <a:lnTo>
                    <a:pt x="580" y="46"/>
                  </a:lnTo>
                  <a:lnTo>
                    <a:pt x="576" y="49"/>
                  </a:lnTo>
                  <a:lnTo>
                    <a:pt x="573" y="52"/>
                  </a:lnTo>
                  <a:lnTo>
                    <a:pt x="570" y="52"/>
                  </a:lnTo>
                  <a:lnTo>
                    <a:pt x="563" y="52"/>
                  </a:lnTo>
                  <a:lnTo>
                    <a:pt x="557" y="59"/>
                  </a:lnTo>
                  <a:lnTo>
                    <a:pt x="548" y="59"/>
                  </a:lnTo>
                  <a:lnTo>
                    <a:pt x="545" y="52"/>
                  </a:lnTo>
                  <a:lnTo>
                    <a:pt x="539" y="52"/>
                  </a:lnTo>
                  <a:lnTo>
                    <a:pt x="535" y="49"/>
                  </a:lnTo>
                  <a:lnTo>
                    <a:pt x="535" y="46"/>
                  </a:lnTo>
                  <a:lnTo>
                    <a:pt x="530" y="46"/>
                  </a:lnTo>
                  <a:lnTo>
                    <a:pt x="529" y="39"/>
                  </a:lnTo>
                  <a:lnTo>
                    <a:pt x="529" y="33"/>
                  </a:lnTo>
                  <a:lnTo>
                    <a:pt x="527" y="32"/>
                  </a:lnTo>
                  <a:lnTo>
                    <a:pt x="527" y="29"/>
                  </a:lnTo>
                  <a:lnTo>
                    <a:pt x="523" y="23"/>
                  </a:lnTo>
                  <a:lnTo>
                    <a:pt x="521" y="17"/>
                  </a:lnTo>
                  <a:lnTo>
                    <a:pt x="518" y="15"/>
                  </a:lnTo>
                  <a:lnTo>
                    <a:pt x="517" y="11"/>
                  </a:lnTo>
                  <a:lnTo>
                    <a:pt x="512" y="6"/>
                  </a:lnTo>
                  <a:lnTo>
                    <a:pt x="506" y="5"/>
                  </a:lnTo>
                  <a:lnTo>
                    <a:pt x="502" y="5"/>
                  </a:lnTo>
                  <a:lnTo>
                    <a:pt x="499" y="5"/>
                  </a:lnTo>
                  <a:lnTo>
                    <a:pt x="496" y="5"/>
                  </a:lnTo>
                  <a:lnTo>
                    <a:pt x="493" y="5"/>
                  </a:lnTo>
                  <a:lnTo>
                    <a:pt x="489" y="5"/>
                  </a:lnTo>
                  <a:lnTo>
                    <a:pt x="486" y="5"/>
                  </a:lnTo>
                  <a:lnTo>
                    <a:pt x="482" y="5"/>
                  </a:lnTo>
                  <a:lnTo>
                    <a:pt x="474" y="5"/>
                  </a:lnTo>
                  <a:lnTo>
                    <a:pt x="473" y="5"/>
                  </a:lnTo>
                  <a:lnTo>
                    <a:pt x="470" y="0"/>
                  </a:lnTo>
                  <a:lnTo>
                    <a:pt x="467" y="0"/>
                  </a:lnTo>
                  <a:lnTo>
                    <a:pt x="464" y="0"/>
                  </a:lnTo>
                  <a:lnTo>
                    <a:pt x="459" y="0"/>
                  </a:lnTo>
                  <a:lnTo>
                    <a:pt x="453" y="0"/>
                  </a:lnTo>
                  <a:lnTo>
                    <a:pt x="453" y="5"/>
                  </a:lnTo>
                  <a:lnTo>
                    <a:pt x="450" y="5"/>
                  </a:lnTo>
                  <a:lnTo>
                    <a:pt x="449" y="5"/>
                  </a:lnTo>
                  <a:lnTo>
                    <a:pt x="446" y="5"/>
                  </a:lnTo>
                  <a:lnTo>
                    <a:pt x="437" y="5"/>
                  </a:lnTo>
                  <a:lnTo>
                    <a:pt x="434" y="5"/>
                  </a:lnTo>
                  <a:lnTo>
                    <a:pt x="429" y="6"/>
                  </a:lnTo>
                  <a:lnTo>
                    <a:pt x="425" y="11"/>
                  </a:lnTo>
                  <a:lnTo>
                    <a:pt x="423" y="12"/>
                  </a:lnTo>
                  <a:lnTo>
                    <a:pt x="422" y="15"/>
                  </a:lnTo>
                  <a:lnTo>
                    <a:pt x="417" y="15"/>
                  </a:lnTo>
                  <a:lnTo>
                    <a:pt x="417" y="17"/>
                  </a:lnTo>
                  <a:lnTo>
                    <a:pt x="412" y="20"/>
                  </a:lnTo>
                  <a:lnTo>
                    <a:pt x="411" y="20"/>
                  </a:lnTo>
                  <a:lnTo>
                    <a:pt x="406" y="26"/>
                  </a:lnTo>
                  <a:lnTo>
                    <a:pt x="402" y="26"/>
                  </a:lnTo>
                  <a:lnTo>
                    <a:pt x="402" y="32"/>
                  </a:lnTo>
                  <a:lnTo>
                    <a:pt x="394" y="32"/>
                  </a:lnTo>
                  <a:lnTo>
                    <a:pt x="391" y="33"/>
                  </a:lnTo>
                  <a:lnTo>
                    <a:pt x="390" y="33"/>
                  </a:lnTo>
                  <a:lnTo>
                    <a:pt x="381" y="33"/>
                  </a:lnTo>
                  <a:lnTo>
                    <a:pt x="381" y="36"/>
                  </a:lnTo>
                  <a:lnTo>
                    <a:pt x="376" y="39"/>
                  </a:lnTo>
                  <a:lnTo>
                    <a:pt x="375" y="39"/>
                  </a:lnTo>
                  <a:lnTo>
                    <a:pt x="364" y="39"/>
                  </a:lnTo>
                  <a:lnTo>
                    <a:pt x="364" y="46"/>
                  </a:lnTo>
                  <a:lnTo>
                    <a:pt x="355" y="46"/>
                  </a:lnTo>
                  <a:lnTo>
                    <a:pt x="354" y="49"/>
                  </a:lnTo>
                  <a:lnTo>
                    <a:pt x="349" y="52"/>
                  </a:lnTo>
                  <a:lnTo>
                    <a:pt x="346" y="52"/>
                  </a:lnTo>
                  <a:lnTo>
                    <a:pt x="343" y="52"/>
                  </a:lnTo>
                  <a:lnTo>
                    <a:pt x="340" y="52"/>
                  </a:lnTo>
                  <a:lnTo>
                    <a:pt x="335" y="52"/>
                  </a:lnTo>
                  <a:lnTo>
                    <a:pt x="332" y="52"/>
                  </a:lnTo>
                  <a:lnTo>
                    <a:pt x="331" y="59"/>
                  </a:lnTo>
                  <a:lnTo>
                    <a:pt x="328" y="59"/>
                  </a:lnTo>
                  <a:lnTo>
                    <a:pt x="307" y="32"/>
                  </a:lnTo>
                  <a:lnTo>
                    <a:pt x="271" y="5"/>
                  </a:lnTo>
                  <a:lnTo>
                    <a:pt x="233" y="39"/>
                  </a:lnTo>
                  <a:lnTo>
                    <a:pt x="233" y="46"/>
                  </a:lnTo>
                  <a:lnTo>
                    <a:pt x="228" y="49"/>
                  </a:lnTo>
                  <a:lnTo>
                    <a:pt x="225" y="52"/>
                  </a:lnTo>
                  <a:lnTo>
                    <a:pt x="225" y="59"/>
                  </a:lnTo>
                  <a:lnTo>
                    <a:pt x="219" y="59"/>
                  </a:lnTo>
                  <a:lnTo>
                    <a:pt x="218" y="61"/>
                  </a:lnTo>
                  <a:lnTo>
                    <a:pt x="215" y="61"/>
                  </a:lnTo>
                  <a:lnTo>
                    <a:pt x="215" y="59"/>
                  </a:lnTo>
                  <a:lnTo>
                    <a:pt x="212" y="59"/>
                  </a:lnTo>
                  <a:lnTo>
                    <a:pt x="210" y="59"/>
                  </a:lnTo>
                  <a:lnTo>
                    <a:pt x="163" y="80"/>
                  </a:lnTo>
                  <a:lnTo>
                    <a:pt x="159" y="80"/>
                  </a:lnTo>
                  <a:lnTo>
                    <a:pt x="159" y="83"/>
                  </a:lnTo>
                  <a:lnTo>
                    <a:pt x="159" y="86"/>
                  </a:lnTo>
                  <a:lnTo>
                    <a:pt x="154" y="89"/>
                  </a:lnTo>
                  <a:lnTo>
                    <a:pt x="151" y="97"/>
                  </a:lnTo>
                  <a:lnTo>
                    <a:pt x="147" y="100"/>
                  </a:lnTo>
                  <a:lnTo>
                    <a:pt x="144" y="100"/>
                  </a:lnTo>
                  <a:lnTo>
                    <a:pt x="141" y="104"/>
                  </a:lnTo>
                  <a:lnTo>
                    <a:pt x="139" y="110"/>
                  </a:lnTo>
                  <a:lnTo>
                    <a:pt x="135" y="118"/>
                  </a:lnTo>
                  <a:lnTo>
                    <a:pt x="129" y="123"/>
                  </a:lnTo>
                  <a:lnTo>
                    <a:pt x="129" y="129"/>
                  </a:lnTo>
                  <a:lnTo>
                    <a:pt x="123" y="132"/>
                  </a:lnTo>
                  <a:lnTo>
                    <a:pt x="123" y="135"/>
                  </a:lnTo>
                  <a:lnTo>
                    <a:pt x="115" y="141"/>
                  </a:lnTo>
                  <a:lnTo>
                    <a:pt x="115" y="150"/>
                  </a:lnTo>
                  <a:lnTo>
                    <a:pt x="113" y="159"/>
                  </a:lnTo>
                  <a:lnTo>
                    <a:pt x="113" y="166"/>
                  </a:lnTo>
                  <a:lnTo>
                    <a:pt x="110" y="175"/>
                  </a:lnTo>
                  <a:lnTo>
                    <a:pt x="106" y="187"/>
                  </a:lnTo>
                  <a:lnTo>
                    <a:pt x="106" y="190"/>
                  </a:lnTo>
                  <a:lnTo>
                    <a:pt x="101" y="203"/>
                  </a:lnTo>
                  <a:lnTo>
                    <a:pt x="98" y="213"/>
                  </a:lnTo>
                  <a:lnTo>
                    <a:pt x="94" y="213"/>
                  </a:lnTo>
                  <a:lnTo>
                    <a:pt x="86" y="224"/>
                  </a:lnTo>
                  <a:lnTo>
                    <a:pt x="86" y="225"/>
                  </a:lnTo>
                  <a:lnTo>
                    <a:pt x="82" y="225"/>
                  </a:lnTo>
                  <a:lnTo>
                    <a:pt x="82" y="228"/>
                  </a:lnTo>
                  <a:lnTo>
                    <a:pt x="82" y="230"/>
                  </a:lnTo>
                  <a:lnTo>
                    <a:pt x="82" y="234"/>
                  </a:lnTo>
                  <a:lnTo>
                    <a:pt x="79" y="236"/>
                  </a:lnTo>
                  <a:lnTo>
                    <a:pt x="79" y="243"/>
                  </a:lnTo>
                  <a:lnTo>
                    <a:pt x="82" y="248"/>
                  </a:lnTo>
                  <a:lnTo>
                    <a:pt x="82" y="251"/>
                  </a:lnTo>
                  <a:lnTo>
                    <a:pt x="86" y="258"/>
                  </a:lnTo>
                  <a:lnTo>
                    <a:pt x="89" y="258"/>
                  </a:lnTo>
                  <a:lnTo>
                    <a:pt x="92" y="258"/>
                  </a:lnTo>
                  <a:lnTo>
                    <a:pt x="92" y="261"/>
                  </a:lnTo>
                  <a:lnTo>
                    <a:pt x="94" y="261"/>
                  </a:lnTo>
                  <a:lnTo>
                    <a:pt x="98" y="261"/>
                  </a:lnTo>
                  <a:lnTo>
                    <a:pt x="98" y="264"/>
                  </a:lnTo>
                  <a:lnTo>
                    <a:pt x="101" y="264"/>
                  </a:lnTo>
                  <a:lnTo>
                    <a:pt x="101" y="269"/>
                  </a:lnTo>
                  <a:lnTo>
                    <a:pt x="101" y="270"/>
                  </a:lnTo>
                  <a:lnTo>
                    <a:pt x="98" y="270"/>
                  </a:lnTo>
                  <a:lnTo>
                    <a:pt x="98" y="275"/>
                  </a:lnTo>
                  <a:lnTo>
                    <a:pt x="92" y="283"/>
                  </a:lnTo>
                  <a:lnTo>
                    <a:pt x="89" y="289"/>
                  </a:lnTo>
                  <a:lnTo>
                    <a:pt x="82" y="293"/>
                  </a:lnTo>
                  <a:lnTo>
                    <a:pt x="77" y="296"/>
                  </a:lnTo>
                  <a:lnTo>
                    <a:pt x="73" y="305"/>
                  </a:lnTo>
                  <a:lnTo>
                    <a:pt x="70" y="311"/>
                  </a:lnTo>
                  <a:lnTo>
                    <a:pt x="65" y="317"/>
                  </a:lnTo>
                  <a:lnTo>
                    <a:pt x="59" y="320"/>
                  </a:lnTo>
                  <a:lnTo>
                    <a:pt x="55" y="329"/>
                  </a:lnTo>
                  <a:lnTo>
                    <a:pt x="49" y="334"/>
                  </a:lnTo>
                  <a:lnTo>
                    <a:pt x="41" y="344"/>
                  </a:lnTo>
                  <a:lnTo>
                    <a:pt x="36" y="347"/>
                  </a:lnTo>
                  <a:lnTo>
                    <a:pt x="35" y="349"/>
                  </a:lnTo>
                  <a:lnTo>
                    <a:pt x="33" y="357"/>
                  </a:lnTo>
                  <a:lnTo>
                    <a:pt x="30" y="361"/>
                  </a:lnTo>
                  <a:lnTo>
                    <a:pt x="26" y="364"/>
                  </a:lnTo>
                  <a:lnTo>
                    <a:pt x="26" y="369"/>
                  </a:lnTo>
                  <a:lnTo>
                    <a:pt x="26" y="376"/>
                  </a:lnTo>
                  <a:lnTo>
                    <a:pt x="26" y="379"/>
                  </a:lnTo>
                  <a:lnTo>
                    <a:pt x="26" y="387"/>
                  </a:lnTo>
                  <a:lnTo>
                    <a:pt x="26" y="388"/>
                  </a:lnTo>
                  <a:lnTo>
                    <a:pt x="26" y="397"/>
                  </a:lnTo>
                  <a:lnTo>
                    <a:pt x="26" y="402"/>
                  </a:lnTo>
                  <a:lnTo>
                    <a:pt x="26" y="405"/>
                  </a:lnTo>
                  <a:lnTo>
                    <a:pt x="26" y="412"/>
                  </a:lnTo>
                  <a:lnTo>
                    <a:pt x="26" y="420"/>
                  </a:lnTo>
                  <a:lnTo>
                    <a:pt x="26" y="435"/>
                  </a:lnTo>
                  <a:lnTo>
                    <a:pt x="26" y="437"/>
                  </a:lnTo>
                  <a:lnTo>
                    <a:pt x="17" y="446"/>
                  </a:lnTo>
                  <a:lnTo>
                    <a:pt x="17" y="450"/>
                  </a:lnTo>
                  <a:lnTo>
                    <a:pt x="14" y="455"/>
                  </a:lnTo>
                  <a:lnTo>
                    <a:pt x="12" y="465"/>
                  </a:lnTo>
                  <a:lnTo>
                    <a:pt x="6" y="467"/>
                  </a:lnTo>
                  <a:lnTo>
                    <a:pt x="5" y="471"/>
                  </a:lnTo>
                  <a:lnTo>
                    <a:pt x="0" y="477"/>
                  </a:lnTo>
                  <a:lnTo>
                    <a:pt x="0" y="482"/>
                  </a:lnTo>
                  <a:lnTo>
                    <a:pt x="0" y="488"/>
                  </a:lnTo>
                  <a:lnTo>
                    <a:pt x="0" y="495"/>
                  </a:lnTo>
                  <a:lnTo>
                    <a:pt x="0" y="497"/>
                  </a:lnTo>
                  <a:lnTo>
                    <a:pt x="0" y="501"/>
                  </a:lnTo>
                  <a:lnTo>
                    <a:pt x="5" y="505"/>
                  </a:lnTo>
                  <a:lnTo>
                    <a:pt x="5" y="512"/>
                  </a:lnTo>
                  <a:lnTo>
                    <a:pt x="6" y="515"/>
                  </a:lnTo>
                  <a:lnTo>
                    <a:pt x="6" y="517"/>
                  </a:lnTo>
                  <a:lnTo>
                    <a:pt x="8" y="517"/>
                  </a:lnTo>
                  <a:lnTo>
                    <a:pt x="8" y="527"/>
                  </a:lnTo>
                  <a:lnTo>
                    <a:pt x="12" y="527"/>
                  </a:lnTo>
                  <a:lnTo>
                    <a:pt x="35" y="550"/>
                  </a:lnTo>
                  <a:lnTo>
                    <a:pt x="79" y="550"/>
                  </a:lnTo>
                  <a:lnTo>
                    <a:pt x="101" y="536"/>
                  </a:lnTo>
                  <a:lnTo>
                    <a:pt x="141" y="536"/>
                  </a:lnTo>
                  <a:lnTo>
                    <a:pt x="151" y="485"/>
                  </a:lnTo>
                  <a:lnTo>
                    <a:pt x="154" y="473"/>
                  </a:lnTo>
                  <a:lnTo>
                    <a:pt x="159" y="467"/>
                  </a:lnTo>
                  <a:lnTo>
                    <a:pt x="168" y="450"/>
                  </a:lnTo>
                  <a:lnTo>
                    <a:pt x="178" y="428"/>
                  </a:lnTo>
                  <a:lnTo>
                    <a:pt x="187" y="409"/>
                  </a:lnTo>
                  <a:lnTo>
                    <a:pt x="197" y="382"/>
                  </a:lnTo>
                  <a:lnTo>
                    <a:pt x="210" y="361"/>
                  </a:lnTo>
                  <a:lnTo>
                    <a:pt x="222" y="338"/>
                  </a:lnTo>
                  <a:lnTo>
                    <a:pt x="237" y="317"/>
                  </a:lnTo>
                  <a:lnTo>
                    <a:pt x="245" y="293"/>
                  </a:lnTo>
                  <a:lnTo>
                    <a:pt x="261" y="270"/>
                  </a:lnTo>
                  <a:lnTo>
                    <a:pt x="271" y="258"/>
                  </a:lnTo>
                  <a:lnTo>
                    <a:pt x="284" y="243"/>
                  </a:lnTo>
                  <a:lnTo>
                    <a:pt x="295" y="234"/>
                  </a:lnTo>
                  <a:lnTo>
                    <a:pt x="307" y="225"/>
                  </a:lnTo>
                  <a:lnTo>
                    <a:pt x="308" y="225"/>
                  </a:lnTo>
                  <a:lnTo>
                    <a:pt x="314" y="225"/>
                  </a:lnTo>
                  <a:lnTo>
                    <a:pt x="316" y="225"/>
                  </a:lnTo>
                  <a:lnTo>
                    <a:pt x="320" y="225"/>
                  </a:lnTo>
                  <a:lnTo>
                    <a:pt x="326" y="225"/>
                  </a:lnTo>
                  <a:lnTo>
                    <a:pt x="328" y="225"/>
                  </a:lnTo>
                  <a:lnTo>
                    <a:pt x="340" y="224"/>
                  </a:lnTo>
                  <a:lnTo>
                    <a:pt x="343" y="221"/>
                  </a:lnTo>
                  <a:lnTo>
                    <a:pt x="349" y="216"/>
                  </a:lnTo>
                  <a:lnTo>
                    <a:pt x="354" y="213"/>
                  </a:lnTo>
                  <a:lnTo>
                    <a:pt x="360" y="213"/>
                  </a:lnTo>
                  <a:lnTo>
                    <a:pt x="363" y="209"/>
                  </a:lnTo>
                  <a:lnTo>
                    <a:pt x="364" y="203"/>
                  </a:lnTo>
                  <a:lnTo>
                    <a:pt x="372" y="198"/>
                  </a:lnTo>
                  <a:lnTo>
                    <a:pt x="375" y="190"/>
                  </a:lnTo>
                  <a:lnTo>
                    <a:pt x="376" y="187"/>
                  </a:lnTo>
                  <a:lnTo>
                    <a:pt x="381" y="180"/>
                  </a:lnTo>
                  <a:lnTo>
                    <a:pt x="390" y="177"/>
                  </a:lnTo>
                  <a:lnTo>
                    <a:pt x="399" y="172"/>
                  </a:lnTo>
                  <a:lnTo>
                    <a:pt x="402" y="166"/>
                  </a:lnTo>
                  <a:lnTo>
                    <a:pt x="411" y="159"/>
                  </a:lnTo>
                  <a:lnTo>
                    <a:pt x="417" y="154"/>
                  </a:lnTo>
                  <a:lnTo>
                    <a:pt x="423" y="150"/>
                  </a:lnTo>
                  <a:lnTo>
                    <a:pt x="425" y="150"/>
                  </a:lnTo>
                  <a:lnTo>
                    <a:pt x="437" y="141"/>
                  </a:lnTo>
                  <a:lnTo>
                    <a:pt x="441" y="141"/>
                  </a:lnTo>
                  <a:lnTo>
                    <a:pt x="446" y="141"/>
                  </a:lnTo>
                  <a:lnTo>
                    <a:pt x="449" y="141"/>
                  </a:lnTo>
                  <a:lnTo>
                    <a:pt x="450" y="150"/>
                  </a:lnTo>
                  <a:lnTo>
                    <a:pt x="453" y="150"/>
                  </a:lnTo>
                  <a:lnTo>
                    <a:pt x="459" y="154"/>
                  </a:lnTo>
                  <a:lnTo>
                    <a:pt x="464" y="154"/>
                  </a:lnTo>
                  <a:lnTo>
                    <a:pt x="467" y="159"/>
                  </a:lnTo>
                  <a:lnTo>
                    <a:pt x="471" y="159"/>
                  </a:lnTo>
                  <a:lnTo>
                    <a:pt x="474" y="159"/>
                  </a:lnTo>
                  <a:lnTo>
                    <a:pt x="482" y="165"/>
                  </a:lnTo>
                  <a:lnTo>
                    <a:pt x="489" y="166"/>
                  </a:lnTo>
                  <a:lnTo>
                    <a:pt x="496" y="166"/>
                  </a:lnTo>
                  <a:lnTo>
                    <a:pt x="502" y="166"/>
                  </a:lnTo>
                  <a:lnTo>
                    <a:pt x="512" y="166"/>
                  </a:lnTo>
                  <a:lnTo>
                    <a:pt x="518" y="166"/>
                  </a:lnTo>
                  <a:lnTo>
                    <a:pt x="523" y="169"/>
                  </a:lnTo>
                  <a:lnTo>
                    <a:pt x="529" y="172"/>
                  </a:lnTo>
                  <a:lnTo>
                    <a:pt x="545" y="177"/>
                  </a:lnTo>
                  <a:lnTo>
                    <a:pt x="554" y="180"/>
                  </a:lnTo>
                  <a:lnTo>
                    <a:pt x="563" y="183"/>
                  </a:lnTo>
                  <a:lnTo>
                    <a:pt x="570" y="184"/>
                  </a:lnTo>
                  <a:lnTo>
                    <a:pt x="576" y="190"/>
                  </a:lnTo>
                  <a:lnTo>
                    <a:pt x="583" y="195"/>
                  </a:lnTo>
                  <a:lnTo>
                    <a:pt x="592" y="198"/>
                  </a:lnTo>
                  <a:lnTo>
                    <a:pt x="603" y="200"/>
                  </a:lnTo>
                  <a:lnTo>
                    <a:pt x="610" y="203"/>
                  </a:lnTo>
                  <a:lnTo>
                    <a:pt x="615" y="203"/>
                  </a:lnTo>
                  <a:lnTo>
                    <a:pt x="621" y="203"/>
                  </a:lnTo>
                  <a:lnTo>
                    <a:pt x="624" y="203"/>
                  </a:lnTo>
                  <a:lnTo>
                    <a:pt x="627" y="203"/>
                  </a:lnTo>
                  <a:lnTo>
                    <a:pt x="631" y="203"/>
                  </a:lnTo>
                  <a:lnTo>
                    <a:pt x="634" y="203"/>
                  </a:lnTo>
                  <a:lnTo>
                    <a:pt x="642" y="203"/>
                  </a:lnTo>
                  <a:lnTo>
                    <a:pt x="645" y="203"/>
                  </a:lnTo>
                  <a:lnTo>
                    <a:pt x="654" y="203"/>
                  </a:lnTo>
                  <a:lnTo>
                    <a:pt x="659" y="203"/>
                  </a:lnTo>
                  <a:lnTo>
                    <a:pt x="669" y="203"/>
                  </a:lnTo>
                  <a:lnTo>
                    <a:pt x="672" y="206"/>
                  </a:lnTo>
                  <a:lnTo>
                    <a:pt x="678" y="209"/>
                  </a:lnTo>
                  <a:lnTo>
                    <a:pt x="680" y="213"/>
                  </a:lnTo>
                  <a:lnTo>
                    <a:pt x="681" y="213"/>
                  </a:lnTo>
                  <a:lnTo>
                    <a:pt x="680" y="221"/>
                  </a:lnTo>
                  <a:lnTo>
                    <a:pt x="680" y="225"/>
                  </a:lnTo>
                  <a:lnTo>
                    <a:pt x="680" y="230"/>
                  </a:lnTo>
                  <a:lnTo>
                    <a:pt x="680" y="240"/>
                  </a:lnTo>
                  <a:lnTo>
                    <a:pt x="678" y="243"/>
                  </a:lnTo>
                  <a:lnTo>
                    <a:pt x="678" y="258"/>
                  </a:lnTo>
                  <a:lnTo>
                    <a:pt x="678" y="264"/>
                  </a:lnTo>
                  <a:lnTo>
                    <a:pt x="678" y="270"/>
                  </a:lnTo>
                  <a:lnTo>
                    <a:pt x="678" y="283"/>
                  </a:lnTo>
                  <a:lnTo>
                    <a:pt x="680" y="290"/>
                  </a:lnTo>
                  <a:lnTo>
                    <a:pt x="681" y="296"/>
                  </a:lnTo>
                  <a:lnTo>
                    <a:pt x="681" y="305"/>
                  </a:lnTo>
                  <a:lnTo>
                    <a:pt x="692" y="311"/>
                  </a:lnTo>
                  <a:lnTo>
                    <a:pt x="701" y="314"/>
                  </a:lnTo>
                  <a:lnTo>
                    <a:pt x="707" y="314"/>
                  </a:lnTo>
                  <a:lnTo>
                    <a:pt x="707" y="317"/>
                  </a:lnTo>
                  <a:lnTo>
                    <a:pt x="710" y="320"/>
                  </a:lnTo>
                  <a:lnTo>
                    <a:pt x="710" y="326"/>
                  </a:lnTo>
                  <a:lnTo>
                    <a:pt x="716" y="334"/>
                  </a:lnTo>
                  <a:lnTo>
                    <a:pt x="718" y="341"/>
                  </a:lnTo>
                  <a:lnTo>
                    <a:pt x="724" y="347"/>
                  </a:lnTo>
                  <a:lnTo>
                    <a:pt x="728" y="361"/>
                  </a:lnTo>
                  <a:lnTo>
                    <a:pt x="731" y="369"/>
                  </a:lnTo>
                  <a:lnTo>
                    <a:pt x="740" y="379"/>
                  </a:lnTo>
                  <a:lnTo>
                    <a:pt x="743" y="387"/>
                  </a:lnTo>
                  <a:lnTo>
                    <a:pt x="749" y="397"/>
                  </a:lnTo>
                  <a:lnTo>
                    <a:pt x="758" y="405"/>
                  </a:lnTo>
                  <a:lnTo>
                    <a:pt x="761" y="414"/>
                  </a:lnTo>
                  <a:lnTo>
                    <a:pt x="769" y="420"/>
                  </a:lnTo>
                  <a:lnTo>
                    <a:pt x="776" y="421"/>
                  </a:lnTo>
                  <a:lnTo>
                    <a:pt x="766" y="527"/>
                  </a:lnTo>
                  <a:lnTo>
                    <a:pt x="788" y="559"/>
                  </a:lnTo>
                  <a:lnTo>
                    <a:pt x="826" y="571"/>
                  </a:lnTo>
                  <a:lnTo>
                    <a:pt x="835" y="5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2363" name="Freeform 11"/>
            <p:cNvSpPr>
              <a:spLocks/>
            </p:cNvSpPr>
            <p:nvPr/>
          </p:nvSpPr>
          <p:spPr bwMode="auto">
            <a:xfrm>
              <a:off x="3787" y="2613"/>
              <a:ext cx="436" cy="285"/>
            </a:xfrm>
            <a:custGeom>
              <a:avLst/>
              <a:gdLst/>
              <a:ahLst/>
              <a:cxnLst>
                <a:cxn ang="0">
                  <a:pos x="850" y="479"/>
                </a:cxn>
                <a:cxn ang="0">
                  <a:pos x="870" y="388"/>
                </a:cxn>
                <a:cxn ang="0">
                  <a:pos x="850" y="243"/>
                </a:cxn>
                <a:cxn ang="0">
                  <a:pos x="826" y="210"/>
                </a:cxn>
                <a:cxn ang="0">
                  <a:pos x="787" y="172"/>
                </a:cxn>
                <a:cxn ang="0">
                  <a:pos x="734" y="172"/>
                </a:cxn>
                <a:cxn ang="0">
                  <a:pos x="647" y="91"/>
                </a:cxn>
                <a:cxn ang="0">
                  <a:pos x="624" y="91"/>
                </a:cxn>
                <a:cxn ang="0">
                  <a:pos x="603" y="100"/>
                </a:cxn>
                <a:cxn ang="0">
                  <a:pos x="607" y="59"/>
                </a:cxn>
                <a:cxn ang="0">
                  <a:pos x="603" y="32"/>
                </a:cxn>
                <a:cxn ang="0">
                  <a:pos x="585" y="46"/>
                </a:cxn>
                <a:cxn ang="0">
                  <a:pos x="557" y="59"/>
                </a:cxn>
                <a:cxn ang="0">
                  <a:pos x="529" y="39"/>
                </a:cxn>
                <a:cxn ang="0">
                  <a:pos x="517" y="11"/>
                </a:cxn>
                <a:cxn ang="0">
                  <a:pos x="489" y="5"/>
                </a:cxn>
                <a:cxn ang="0">
                  <a:pos x="464" y="0"/>
                </a:cxn>
                <a:cxn ang="0">
                  <a:pos x="437" y="5"/>
                </a:cxn>
                <a:cxn ang="0">
                  <a:pos x="417" y="17"/>
                </a:cxn>
                <a:cxn ang="0">
                  <a:pos x="391" y="33"/>
                </a:cxn>
                <a:cxn ang="0">
                  <a:pos x="364" y="46"/>
                </a:cxn>
                <a:cxn ang="0">
                  <a:pos x="335" y="52"/>
                </a:cxn>
                <a:cxn ang="0">
                  <a:pos x="233" y="46"/>
                </a:cxn>
                <a:cxn ang="0">
                  <a:pos x="215" y="59"/>
                </a:cxn>
                <a:cxn ang="0">
                  <a:pos x="154" y="89"/>
                </a:cxn>
                <a:cxn ang="0">
                  <a:pos x="129" y="123"/>
                </a:cxn>
                <a:cxn ang="0">
                  <a:pos x="113" y="166"/>
                </a:cxn>
                <a:cxn ang="0">
                  <a:pos x="86" y="224"/>
                </a:cxn>
                <a:cxn ang="0">
                  <a:pos x="79" y="243"/>
                </a:cxn>
                <a:cxn ang="0">
                  <a:pos x="94" y="261"/>
                </a:cxn>
                <a:cxn ang="0">
                  <a:pos x="98" y="275"/>
                </a:cxn>
                <a:cxn ang="0">
                  <a:pos x="65" y="317"/>
                </a:cxn>
                <a:cxn ang="0">
                  <a:pos x="33" y="357"/>
                </a:cxn>
                <a:cxn ang="0">
                  <a:pos x="26" y="388"/>
                </a:cxn>
                <a:cxn ang="0">
                  <a:pos x="26" y="437"/>
                </a:cxn>
                <a:cxn ang="0">
                  <a:pos x="0" y="477"/>
                </a:cxn>
                <a:cxn ang="0">
                  <a:pos x="5" y="512"/>
                </a:cxn>
                <a:cxn ang="0">
                  <a:pos x="79" y="550"/>
                </a:cxn>
                <a:cxn ang="0">
                  <a:pos x="178" y="428"/>
                </a:cxn>
                <a:cxn ang="0">
                  <a:pos x="261" y="270"/>
                </a:cxn>
                <a:cxn ang="0">
                  <a:pos x="316" y="225"/>
                </a:cxn>
                <a:cxn ang="0">
                  <a:pos x="354" y="213"/>
                </a:cxn>
                <a:cxn ang="0">
                  <a:pos x="381" y="180"/>
                </a:cxn>
                <a:cxn ang="0">
                  <a:pos x="425" y="150"/>
                </a:cxn>
                <a:cxn ang="0">
                  <a:pos x="459" y="154"/>
                </a:cxn>
                <a:cxn ang="0">
                  <a:pos x="496" y="166"/>
                </a:cxn>
                <a:cxn ang="0">
                  <a:pos x="554" y="180"/>
                </a:cxn>
                <a:cxn ang="0">
                  <a:pos x="610" y="203"/>
                </a:cxn>
                <a:cxn ang="0">
                  <a:pos x="642" y="203"/>
                </a:cxn>
                <a:cxn ang="0">
                  <a:pos x="680" y="213"/>
                </a:cxn>
                <a:cxn ang="0">
                  <a:pos x="678" y="258"/>
                </a:cxn>
                <a:cxn ang="0">
                  <a:pos x="692" y="311"/>
                </a:cxn>
                <a:cxn ang="0">
                  <a:pos x="718" y="341"/>
                </a:cxn>
                <a:cxn ang="0">
                  <a:pos x="758" y="405"/>
                </a:cxn>
                <a:cxn ang="0">
                  <a:pos x="835" y="536"/>
                </a:cxn>
              </a:cxnLst>
              <a:rect l="0" t="0" r="r" b="b"/>
              <a:pathLst>
                <a:path w="872" h="571">
                  <a:moveTo>
                    <a:pt x="835" y="536"/>
                  </a:moveTo>
                  <a:lnTo>
                    <a:pt x="835" y="529"/>
                  </a:lnTo>
                  <a:lnTo>
                    <a:pt x="840" y="527"/>
                  </a:lnTo>
                  <a:lnTo>
                    <a:pt x="840" y="515"/>
                  </a:lnTo>
                  <a:lnTo>
                    <a:pt x="846" y="501"/>
                  </a:lnTo>
                  <a:lnTo>
                    <a:pt x="846" y="495"/>
                  </a:lnTo>
                  <a:lnTo>
                    <a:pt x="850" y="479"/>
                  </a:lnTo>
                  <a:lnTo>
                    <a:pt x="853" y="467"/>
                  </a:lnTo>
                  <a:lnTo>
                    <a:pt x="853" y="450"/>
                  </a:lnTo>
                  <a:lnTo>
                    <a:pt x="861" y="435"/>
                  </a:lnTo>
                  <a:lnTo>
                    <a:pt x="865" y="420"/>
                  </a:lnTo>
                  <a:lnTo>
                    <a:pt x="865" y="414"/>
                  </a:lnTo>
                  <a:lnTo>
                    <a:pt x="867" y="400"/>
                  </a:lnTo>
                  <a:lnTo>
                    <a:pt x="870" y="388"/>
                  </a:lnTo>
                  <a:lnTo>
                    <a:pt x="872" y="379"/>
                  </a:lnTo>
                  <a:lnTo>
                    <a:pt x="872" y="376"/>
                  </a:lnTo>
                  <a:lnTo>
                    <a:pt x="872" y="302"/>
                  </a:lnTo>
                  <a:lnTo>
                    <a:pt x="847" y="264"/>
                  </a:lnTo>
                  <a:lnTo>
                    <a:pt x="861" y="251"/>
                  </a:lnTo>
                  <a:lnTo>
                    <a:pt x="853" y="243"/>
                  </a:lnTo>
                  <a:lnTo>
                    <a:pt x="850" y="243"/>
                  </a:lnTo>
                  <a:lnTo>
                    <a:pt x="847" y="243"/>
                  </a:lnTo>
                  <a:lnTo>
                    <a:pt x="846" y="236"/>
                  </a:lnTo>
                  <a:lnTo>
                    <a:pt x="840" y="230"/>
                  </a:lnTo>
                  <a:lnTo>
                    <a:pt x="835" y="225"/>
                  </a:lnTo>
                  <a:lnTo>
                    <a:pt x="834" y="224"/>
                  </a:lnTo>
                  <a:lnTo>
                    <a:pt x="831" y="216"/>
                  </a:lnTo>
                  <a:lnTo>
                    <a:pt x="826" y="210"/>
                  </a:lnTo>
                  <a:lnTo>
                    <a:pt x="822" y="203"/>
                  </a:lnTo>
                  <a:lnTo>
                    <a:pt x="817" y="198"/>
                  </a:lnTo>
                  <a:lnTo>
                    <a:pt x="813" y="190"/>
                  </a:lnTo>
                  <a:lnTo>
                    <a:pt x="807" y="183"/>
                  </a:lnTo>
                  <a:lnTo>
                    <a:pt x="802" y="180"/>
                  </a:lnTo>
                  <a:lnTo>
                    <a:pt x="795" y="177"/>
                  </a:lnTo>
                  <a:lnTo>
                    <a:pt x="787" y="172"/>
                  </a:lnTo>
                  <a:lnTo>
                    <a:pt x="776" y="172"/>
                  </a:lnTo>
                  <a:lnTo>
                    <a:pt x="772" y="172"/>
                  </a:lnTo>
                  <a:lnTo>
                    <a:pt x="761" y="172"/>
                  </a:lnTo>
                  <a:lnTo>
                    <a:pt x="758" y="172"/>
                  </a:lnTo>
                  <a:lnTo>
                    <a:pt x="749" y="172"/>
                  </a:lnTo>
                  <a:lnTo>
                    <a:pt x="740" y="172"/>
                  </a:lnTo>
                  <a:lnTo>
                    <a:pt x="734" y="172"/>
                  </a:lnTo>
                  <a:lnTo>
                    <a:pt x="728" y="175"/>
                  </a:lnTo>
                  <a:lnTo>
                    <a:pt x="724" y="177"/>
                  </a:lnTo>
                  <a:lnTo>
                    <a:pt x="721" y="177"/>
                  </a:lnTo>
                  <a:lnTo>
                    <a:pt x="718" y="177"/>
                  </a:lnTo>
                  <a:lnTo>
                    <a:pt x="707" y="141"/>
                  </a:lnTo>
                  <a:lnTo>
                    <a:pt x="647" y="118"/>
                  </a:lnTo>
                  <a:lnTo>
                    <a:pt x="647" y="91"/>
                  </a:lnTo>
                  <a:lnTo>
                    <a:pt x="645" y="91"/>
                  </a:lnTo>
                  <a:lnTo>
                    <a:pt x="642" y="89"/>
                  </a:lnTo>
                  <a:lnTo>
                    <a:pt x="642" y="86"/>
                  </a:lnTo>
                  <a:lnTo>
                    <a:pt x="639" y="86"/>
                  </a:lnTo>
                  <a:lnTo>
                    <a:pt x="631" y="86"/>
                  </a:lnTo>
                  <a:lnTo>
                    <a:pt x="627" y="89"/>
                  </a:lnTo>
                  <a:lnTo>
                    <a:pt x="624" y="91"/>
                  </a:lnTo>
                  <a:lnTo>
                    <a:pt x="621" y="91"/>
                  </a:lnTo>
                  <a:lnTo>
                    <a:pt x="619" y="97"/>
                  </a:lnTo>
                  <a:lnTo>
                    <a:pt x="615" y="97"/>
                  </a:lnTo>
                  <a:lnTo>
                    <a:pt x="613" y="97"/>
                  </a:lnTo>
                  <a:lnTo>
                    <a:pt x="610" y="100"/>
                  </a:lnTo>
                  <a:lnTo>
                    <a:pt x="607" y="100"/>
                  </a:lnTo>
                  <a:lnTo>
                    <a:pt x="603" y="100"/>
                  </a:lnTo>
                  <a:lnTo>
                    <a:pt x="603" y="97"/>
                  </a:lnTo>
                  <a:lnTo>
                    <a:pt x="603" y="91"/>
                  </a:lnTo>
                  <a:lnTo>
                    <a:pt x="603" y="76"/>
                  </a:lnTo>
                  <a:lnTo>
                    <a:pt x="603" y="68"/>
                  </a:lnTo>
                  <a:lnTo>
                    <a:pt x="603" y="67"/>
                  </a:lnTo>
                  <a:lnTo>
                    <a:pt x="603" y="61"/>
                  </a:lnTo>
                  <a:lnTo>
                    <a:pt x="607" y="59"/>
                  </a:lnTo>
                  <a:lnTo>
                    <a:pt x="607" y="52"/>
                  </a:lnTo>
                  <a:lnTo>
                    <a:pt x="610" y="49"/>
                  </a:lnTo>
                  <a:lnTo>
                    <a:pt x="610" y="46"/>
                  </a:lnTo>
                  <a:lnTo>
                    <a:pt x="610" y="39"/>
                  </a:lnTo>
                  <a:lnTo>
                    <a:pt x="610" y="33"/>
                  </a:lnTo>
                  <a:lnTo>
                    <a:pt x="607" y="33"/>
                  </a:lnTo>
                  <a:lnTo>
                    <a:pt x="603" y="32"/>
                  </a:lnTo>
                  <a:lnTo>
                    <a:pt x="594" y="32"/>
                  </a:lnTo>
                  <a:lnTo>
                    <a:pt x="592" y="33"/>
                  </a:lnTo>
                  <a:lnTo>
                    <a:pt x="589" y="33"/>
                  </a:lnTo>
                  <a:lnTo>
                    <a:pt x="589" y="36"/>
                  </a:lnTo>
                  <a:lnTo>
                    <a:pt x="589" y="39"/>
                  </a:lnTo>
                  <a:lnTo>
                    <a:pt x="589" y="46"/>
                  </a:lnTo>
                  <a:lnTo>
                    <a:pt x="585" y="46"/>
                  </a:lnTo>
                  <a:lnTo>
                    <a:pt x="583" y="46"/>
                  </a:lnTo>
                  <a:lnTo>
                    <a:pt x="580" y="46"/>
                  </a:lnTo>
                  <a:lnTo>
                    <a:pt x="576" y="49"/>
                  </a:lnTo>
                  <a:lnTo>
                    <a:pt x="573" y="52"/>
                  </a:lnTo>
                  <a:lnTo>
                    <a:pt x="570" y="52"/>
                  </a:lnTo>
                  <a:lnTo>
                    <a:pt x="563" y="52"/>
                  </a:lnTo>
                  <a:lnTo>
                    <a:pt x="557" y="59"/>
                  </a:lnTo>
                  <a:lnTo>
                    <a:pt x="548" y="59"/>
                  </a:lnTo>
                  <a:lnTo>
                    <a:pt x="545" y="52"/>
                  </a:lnTo>
                  <a:lnTo>
                    <a:pt x="539" y="52"/>
                  </a:lnTo>
                  <a:lnTo>
                    <a:pt x="535" y="49"/>
                  </a:lnTo>
                  <a:lnTo>
                    <a:pt x="535" y="46"/>
                  </a:lnTo>
                  <a:lnTo>
                    <a:pt x="530" y="46"/>
                  </a:lnTo>
                  <a:lnTo>
                    <a:pt x="529" y="39"/>
                  </a:lnTo>
                  <a:lnTo>
                    <a:pt x="529" y="33"/>
                  </a:lnTo>
                  <a:lnTo>
                    <a:pt x="527" y="32"/>
                  </a:lnTo>
                  <a:lnTo>
                    <a:pt x="527" y="29"/>
                  </a:lnTo>
                  <a:lnTo>
                    <a:pt x="523" y="23"/>
                  </a:lnTo>
                  <a:lnTo>
                    <a:pt x="521" y="17"/>
                  </a:lnTo>
                  <a:lnTo>
                    <a:pt x="518" y="15"/>
                  </a:lnTo>
                  <a:lnTo>
                    <a:pt x="517" y="11"/>
                  </a:lnTo>
                  <a:lnTo>
                    <a:pt x="512" y="6"/>
                  </a:lnTo>
                  <a:lnTo>
                    <a:pt x="506" y="5"/>
                  </a:lnTo>
                  <a:lnTo>
                    <a:pt x="502" y="5"/>
                  </a:lnTo>
                  <a:lnTo>
                    <a:pt x="499" y="5"/>
                  </a:lnTo>
                  <a:lnTo>
                    <a:pt x="496" y="5"/>
                  </a:lnTo>
                  <a:lnTo>
                    <a:pt x="493" y="5"/>
                  </a:lnTo>
                  <a:lnTo>
                    <a:pt x="489" y="5"/>
                  </a:lnTo>
                  <a:lnTo>
                    <a:pt x="486" y="5"/>
                  </a:lnTo>
                  <a:lnTo>
                    <a:pt x="482" y="5"/>
                  </a:lnTo>
                  <a:lnTo>
                    <a:pt x="474" y="5"/>
                  </a:lnTo>
                  <a:lnTo>
                    <a:pt x="473" y="5"/>
                  </a:lnTo>
                  <a:lnTo>
                    <a:pt x="470" y="0"/>
                  </a:lnTo>
                  <a:lnTo>
                    <a:pt x="467" y="0"/>
                  </a:lnTo>
                  <a:lnTo>
                    <a:pt x="464" y="0"/>
                  </a:lnTo>
                  <a:lnTo>
                    <a:pt x="459" y="0"/>
                  </a:lnTo>
                  <a:lnTo>
                    <a:pt x="453" y="0"/>
                  </a:lnTo>
                  <a:lnTo>
                    <a:pt x="453" y="5"/>
                  </a:lnTo>
                  <a:lnTo>
                    <a:pt x="450" y="5"/>
                  </a:lnTo>
                  <a:lnTo>
                    <a:pt x="449" y="5"/>
                  </a:lnTo>
                  <a:lnTo>
                    <a:pt x="446" y="5"/>
                  </a:lnTo>
                  <a:lnTo>
                    <a:pt x="437" y="5"/>
                  </a:lnTo>
                  <a:lnTo>
                    <a:pt x="434" y="5"/>
                  </a:lnTo>
                  <a:lnTo>
                    <a:pt x="429" y="6"/>
                  </a:lnTo>
                  <a:lnTo>
                    <a:pt x="425" y="11"/>
                  </a:lnTo>
                  <a:lnTo>
                    <a:pt x="423" y="12"/>
                  </a:lnTo>
                  <a:lnTo>
                    <a:pt x="422" y="15"/>
                  </a:lnTo>
                  <a:lnTo>
                    <a:pt x="417" y="15"/>
                  </a:lnTo>
                  <a:lnTo>
                    <a:pt x="417" y="17"/>
                  </a:lnTo>
                  <a:lnTo>
                    <a:pt x="412" y="20"/>
                  </a:lnTo>
                  <a:lnTo>
                    <a:pt x="411" y="20"/>
                  </a:lnTo>
                  <a:lnTo>
                    <a:pt x="406" y="26"/>
                  </a:lnTo>
                  <a:lnTo>
                    <a:pt x="402" y="26"/>
                  </a:lnTo>
                  <a:lnTo>
                    <a:pt x="402" y="32"/>
                  </a:lnTo>
                  <a:lnTo>
                    <a:pt x="394" y="32"/>
                  </a:lnTo>
                  <a:lnTo>
                    <a:pt x="391" y="33"/>
                  </a:lnTo>
                  <a:lnTo>
                    <a:pt x="390" y="33"/>
                  </a:lnTo>
                  <a:lnTo>
                    <a:pt x="381" y="33"/>
                  </a:lnTo>
                  <a:lnTo>
                    <a:pt x="381" y="36"/>
                  </a:lnTo>
                  <a:lnTo>
                    <a:pt x="376" y="39"/>
                  </a:lnTo>
                  <a:lnTo>
                    <a:pt x="375" y="39"/>
                  </a:lnTo>
                  <a:lnTo>
                    <a:pt x="364" y="39"/>
                  </a:lnTo>
                  <a:lnTo>
                    <a:pt x="364" y="46"/>
                  </a:lnTo>
                  <a:lnTo>
                    <a:pt x="355" y="46"/>
                  </a:lnTo>
                  <a:lnTo>
                    <a:pt x="354" y="49"/>
                  </a:lnTo>
                  <a:lnTo>
                    <a:pt x="349" y="52"/>
                  </a:lnTo>
                  <a:lnTo>
                    <a:pt x="346" y="52"/>
                  </a:lnTo>
                  <a:lnTo>
                    <a:pt x="343" y="52"/>
                  </a:lnTo>
                  <a:lnTo>
                    <a:pt x="340" y="52"/>
                  </a:lnTo>
                  <a:lnTo>
                    <a:pt x="335" y="52"/>
                  </a:lnTo>
                  <a:lnTo>
                    <a:pt x="332" y="52"/>
                  </a:lnTo>
                  <a:lnTo>
                    <a:pt x="331" y="59"/>
                  </a:lnTo>
                  <a:lnTo>
                    <a:pt x="328" y="59"/>
                  </a:lnTo>
                  <a:lnTo>
                    <a:pt x="307" y="32"/>
                  </a:lnTo>
                  <a:lnTo>
                    <a:pt x="271" y="5"/>
                  </a:lnTo>
                  <a:lnTo>
                    <a:pt x="233" y="39"/>
                  </a:lnTo>
                  <a:lnTo>
                    <a:pt x="233" y="46"/>
                  </a:lnTo>
                  <a:lnTo>
                    <a:pt x="228" y="49"/>
                  </a:lnTo>
                  <a:lnTo>
                    <a:pt x="225" y="52"/>
                  </a:lnTo>
                  <a:lnTo>
                    <a:pt x="225" y="59"/>
                  </a:lnTo>
                  <a:lnTo>
                    <a:pt x="219" y="59"/>
                  </a:lnTo>
                  <a:lnTo>
                    <a:pt x="218" y="61"/>
                  </a:lnTo>
                  <a:lnTo>
                    <a:pt x="215" y="61"/>
                  </a:lnTo>
                  <a:lnTo>
                    <a:pt x="215" y="59"/>
                  </a:lnTo>
                  <a:lnTo>
                    <a:pt x="212" y="59"/>
                  </a:lnTo>
                  <a:lnTo>
                    <a:pt x="210" y="59"/>
                  </a:lnTo>
                  <a:lnTo>
                    <a:pt x="163" y="80"/>
                  </a:lnTo>
                  <a:lnTo>
                    <a:pt x="159" y="80"/>
                  </a:lnTo>
                  <a:lnTo>
                    <a:pt x="159" y="83"/>
                  </a:lnTo>
                  <a:lnTo>
                    <a:pt x="159" y="86"/>
                  </a:lnTo>
                  <a:lnTo>
                    <a:pt x="154" y="89"/>
                  </a:lnTo>
                  <a:lnTo>
                    <a:pt x="151" y="97"/>
                  </a:lnTo>
                  <a:lnTo>
                    <a:pt x="147" y="100"/>
                  </a:lnTo>
                  <a:lnTo>
                    <a:pt x="144" y="100"/>
                  </a:lnTo>
                  <a:lnTo>
                    <a:pt x="141" y="104"/>
                  </a:lnTo>
                  <a:lnTo>
                    <a:pt x="139" y="110"/>
                  </a:lnTo>
                  <a:lnTo>
                    <a:pt x="135" y="118"/>
                  </a:lnTo>
                  <a:lnTo>
                    <a:pt x="129" y="123"/>
                  </a:lnTo>
                  <a:lnTo>
                    <a:pt x="129" y="129"/>
                  </a:lnTo>
                  <a:lnTo>
                    <a:pt x="123" y="132"/>
                  </a:lnTo>
                  <a:lnTo>
                    <a:pt x="123" y="135"/>
                  </a:lnTo>
                  <a:lnTo>
                    <a:pt x="115" y="141"/>
                  </a:lnTo>
                  <a:lnTo>
                    <a:pt x="115" y="150"/>
                  </a:lnTo>
                  <a:lnTo>
                    <a:pt x="113" y="159"/>
                  </a:lnTo>
                  <a:lnTo>
                    <a:pt x="113" y="166"/>
                  </a:lnTo>
                  <a:lnTo>
                    <a:pt x="110" y="175"/>
                  </a:lnTo>
                  <a:lnTo>
                    <a:pt x="106" y="187"/>
                  </a:lnTo>
                  <a:lnTo>
                    <a:pt x="106" y="190"/>
                  </a:lnTo>
                  <a:lnTo>
                    <a:pt x="101" y="203"/>
                  </a:lnTo>
                  <a:lnTo>
                    <a:pt x="98" y="213"/>
                  </a:lnTo>
                  <a:lnTo>
                    <a:pt x="94" y="213"/>
                  </a:lnTo>
                  <a:lnTo>
                    <a:pt x="86" y="224"/>
                  </a:lnTo>
                  <a:lnTo>
                    <a:pt x="86" y="225"/>
                  </a:lnTo>
                  <a:lnTo>
                    <a:pt x="82" y="225"/>
                  </a:lnTo>
                  <a:lnTo>
                    <a:pt x="82" y="228"/>
                  </a:lnTo>
                  <a:lnTo>
                    <a:pt x="82" y="230"/>
                  </a:lnTo>
                  <a:lnTo>
                    <a:pt x="82" y="234"/>
                  </a:lnTo>
                  <a:lnTo>
                    <a:pt x="79" y="236"/>
                  </a:lnTo>
                  <a:lnTo>
                    <a:pt x="79" y="243"/>
                  </a:lnTo>
                  <a:lnTo>
                    <a:pt x="82" y="248"/>
                  </a:lnTo>
                  <a:lnTo>
                    <a:pt x="82" y="251"/>
                  </a:lnTo>
                  <a:lnTo>
                    <a:pt x="86" y="258"/>
                  </a:lnTo>
                  <a:lnTo>
                    <a:pt x="89" y="258"/>
                  </a:lnTo>
                  <a:lnTo>
                    <a:pt x="92" y="258"/>
                  </a:lnTo>
                  <a:lnTo>
                    <a:pt x="92" y="261"/>
                  </a:lnTo>
                  <a:lnTo>
                    <a:pt x="94" y="261"/>
                  </a:lnTo>
                  <a:lnTo>
                    <a:pt x="98" y="261"/>
                  </a:lnTo>
                  <a:lnTo>
                    <a:pt x="98" y="264"/>
                  </a:lnTo>
                  <a:lnTo>
                    <a:pt x="101" y="264"/>
                  </a:lnTo>
                  <a:lnTo>
                    <a:pt x="101" y="269"/>
                  </a:lnTo>
                  <a:lnTo>
                    <a:pt x="101" y="270"/>
                  </a:lnTo>
                  <a:lnTo>
                    <a:pt x="98" y="270"/>
                  </a:lnTo>
                  <a:lnTo>
                    <a:pt x="98" y="275"/>
                  </a:lnTo>
                  <a:lnTo>
                    <a:pt x="92" y="283"/>
                  </a:lnTo>
                  <a:lnTo>
                    <a:pt x="89" y="289"/>
                  </a:lnTo>
                  <a:lnTo>
                    <a:pt x="82" y="293"/>
                  </a:lnTo>
                  <a:lnTo>
                    <a:pt x="77" y="296"/>
                  </a:lnTo>
                  <a:lnTo>
                    <a:pt x="73" y="305"/>
                  </a:lnTo>
                  <a:lnTo>
                    <a:pt x="70" y="311"/>
                  </a:lnTo>
                  <a:lnTo>
                    <a:pt x="65" y="317"/>
                  </a:lnTo>
                  <a:lnTo>
                    <a:pt x="59" y="320"/>
                  </a:lnTo>
                  <a:lnTo>
                    <a:pt x="55" y="329"/>
                  </a:lnTo>
                  <a:lnTo>
                    <a:pt x="49" y="334"/>
                  </a:lnTo>
                  <a:lnTo>
                    <a:pt x="41" y="344"/>
                  </a:lnTo>
                  <a:lnTo>
                    <a:pt x="36" y="347"/>
                  </a:lnTo>
                  <a:lnTo>
                    <a:pt x="35" y="349"/>
                  </a:lnTo>
                  <a:lnTo>
                    <a:pt x="33" y="357"/>
                  </a:lnTo>
                  <a:lnTo>
                    <a:pt x="30" y="361"/>
                  </a:lnTo>
                  <a:lnTo>
                    <a:pt x="26" y="364"/>
                  </a:lnTo>
                  <a:lnTo>
                    <a:pt x="26" y="369"/>
                  </a:lnTo>
                  <a:lnTo>
                    <a:pt x="26" y="376"/>
                  </a:lnTo>
                  <a:lnTo>
                    <a:pt x="26" y="379"/>
                  </a:lnTo>
                  <a:lnTo>
                    <a:pt x="26" y="387"/>
                  </a:lnTo>
                  <a:lnTo>
                    <a:pt x="26" y="388"/>
                  </a:lnTo>
                  <a:lnTo>
                    <a:pt x="26" y="397"/>
                  </a:lnTo>
                  <a:lnTo>
                    <a:pt x="26" y="402"/>
                  </a:lnTo>
                  <a:lnTo>
                    <a:pt x="26" y="405"/>
                  </a:lnTo>
                  <a:lnTo>
                    <a:pt x="26" y="412"/>
                  </a:lnTo>
                  <a:lnTo>
                    <a:pt x="26" y="420"/>
                  </a:lnTo>
                  <a:lnTo>
                    <a:pt x="26" y="435"/>
                  </a:lnTo>
                  <a:lnTo>
                    <a:pt x="26" y="437"/>
                  </a:lnTo>
                  <a:lnTo>
                    <a:pt x="17" y="446"/>
                  </a:lnTo>
                  <a:lnTo>
                    <a:pt x="17" y="450"/>
                  </a:lnTo>
                  <a:lnTo>
                    <a:pt x="14" y="455"/>
                  </a:lnTo>
                  <a:lnTo>
                    <a:pt x="12" y="465"/>
                  </a:lnTo>
                  <a:lnTo>
                    <a:pt x="6" y="467"/>
                  </a:lnTo>
                  <a:lnTo>
                    <a:pt x="5" y="471"/>
                  </a:lnTo>
                  <a:lnTo>
                    <a:pt x="0" y="477"/>
                  </a:lnTo>
                  <a:lnTo>
                    <a:pt x="0" y="482"/>
                  </a:lnTo>
                  <a:lnTo>
                    <a:pt x="0" y="488"/>
                  </a:lnTo>
                  <a:lnTo>
                    <a:pt x="0" y="495"/>
                  </a:lnTo>
                  <a:lnTo>
                    <a:pt x="0" y="497"/>
                  </a:lnTo>
                  <a:lnTo>
                    <a:pt x="0" y="501"/>
                  </a:lnTo>
                  <a:lnTo>
                    <a:pt x="5" y="505"/>
                  </a:lnTo>
                  <a:lnTo>
                    <a:pt x="5" y="512"/>
                  </a:lnTo>
                  <a:lnTo>
                    <a:pt x="6" y="515"/>
                  </a:lnTo>
                  <a:lnTo>
                    <a:pt x="6" y="517"/>
                  </a:lnTo>
                  <a:lnTo>
                    <a:pt x="8" y="517"/>
                  </a:lnTo>
                  <a:lnTo>
                    <a:pt x="8" y="527"/>
                  </a:lnTo>
                  <a:lnTo>
                    <a:pt x="12" y="527"/>
                  </a:lnTo>
                  <a:lnTo>
                    <a:pt x="35" y="550"/>
                  </a:lnTo>
                  <a:lnTo>
                    <a:pt x="79" y="550"/>
                  </a:lnTo>
                  <a:lnTo>
                    <a:pt x="101" y="536"/>
                  </a:lnTo>
                  <a:lnTo>
                    <a:pt x="141" y="536"/>
                  </a:lnTo>
                  <a:lnTo>
                    <a:pt x="151" y="485"/>
                  </a:lnTo>
                  <a:lnTo>
                    <a:pt x="154" y="473"/>
                  </a:lnTo>
                  <a:lnTo>
                    <a:pt x="159" y="467"/>
                  </a:lnTo>
                  <a:lnTo>
                    <a:pt x="168" y="450"/>
                  </a:lnTo>
                  <a:lnTo>
                    <a:pt x="178" y="428"/>
                  </a:lnTo>
                  <a:lnTo>
                    <a:pt x="187" y="409"/>
                  </a:lnTo>
                  <a:lnTo>
                    <a:pt x="197" y="382"/>
                  </a:lnTo>
                  <a:lnTo>
                    <a:pt x="210" y="361"/>
                  </a:lnTo>
                  <a:lnTo>
                    <a:pt x="222" y="338"/>
                  </a:lnTo>
                  <a:lnTo>
                    <a:pt x="237" y="317"/>
                  </a:lnTo>
                  <a:lnTo>
                    <a:pt x="245" y="293"/>
                  </a:lnTo>
                  <a:lnTo>
                    <a:pt x="261" y="270"/>
                  </a:lnTo>
                  <a:lnTo>
                    <a:pt x="271" y="258"/>
                  </a:lnTo>
                  <a:lnTo>
                    <a:pt x="284" y="243"/>
                  </a:lnTo>
                  <a:lnTo>
                    <a:pt x="295" y="234"/>
                  </a:lnTo>
                  <a:lnTo>
                    <a:pt x="307" y="225"/>
                  </a:lnTo>
                  <a:lnTo>
                    <a:pt x="308" y="225"/>
                  </a:lnTo>
                  <a:lnTo>
                    <a:pt x="314" y="225"/>
                  </a:lnTo>
                  <a:lnTo>
                    <a:pt x="316" y="225"/>
                  </a:lnTo>
                  <a:lnTo>
                    <a:pt x="320" y="225"/>
                  </a:lnTo>
                  <a:lnTo>
                    <a:pt x="326" y="225"/>
                  </a:lnTo>
                  <a:lnTo>
                    <a:pt x="328" y="225"/>
                  </a:lnTo>
                  <a:lnTo>
                    <a:pt x="340" y="224"/>
                  </a:lnTo>
                  <a:lnTo>
                    <a:pt x="343" y="221"/>
                  </a:lnTo>
                  <a:lnTo>
                    <a:pt x="349" y="216"/>
                  </a:lnTo>
                  <a:lnTo>
                    <a:pt x="354" y="213"/>
                  </a:lnTo>
                  <a:lnTo>
                    <a:pt x="360" y="213"/>
                  </a:lnTo>
                  <a:lnTo>
                    <a:pt x="363" y="209"/>
                  </a:lnTo>
                  <a:lnTo>
                    <a:pt x="364" y="203"/>
                  </a:lnTo>
                  <a:lnTo>
                    <a:pt x="372" y="198"/>
                  </a:lnTo>
                  <a:lnTo>
                    <a:pt x="375" y="190"/>
                  </a:lnTo>
                  <a:lnTo>
                    <a:pt x="376" y="187"/>
                  </a:lnTo>
                  <a:lnTo>
                    <a:pt x="381" y="180"/>
                  </a:lnTo>
                  <a:lnTo>
                    <a:pt x="390" y="177"/>
                  </a:lnTo>
                  <a:lnTo>
                    <a:pt x="399" y="172"/>
                  </a:lnTo>
                  <a:lnTo>
                    <a:pt x="402" y="166"/>
                  </a:lnTo>
                  <a:lnTo>
                    <a:pt x="411" y="159"/>
                  </a:lnTo>
                  <a:lnTo>
                    <a:pt x="417" y="154"/>
                  </a:lnTo>
                  <a:lnTo>
                    <a:pt x="423" y="150"/>
                  </a:lnTo>
                  <a:lnTo>
                    <a:pt x="425" y="150"/>
                  </a:lnTo>
                  <a:lnTo>
                    <a:pt x="437" y="141"/>
                  </a:lnTo>
                  <a:lnTo>
                    <a:pt x="441" y="141"/>
                  </a:lnTo>
                  <a:lnTo>
                    <a:pt x="446" y="141"/>
                  </a:lnTo>
                  <a:lnTo>
                    <a:pt x="449" y="141"/>
                  </a:lnTo>
                  <a:lnTo>
                    <a:pt x="450" y="150"/>
                  </a:lnTo>
                  <a:lnTo>
                    <a:pt x="453" y="150"/>
                  </a:lnTo>
                  <a:lnTo>
                    <a:pt x="459" y="154"/>
                  </a:lnTo>
                  <a:lnTo>
                    <a:pt x="464" y="154"/>
                  </a:lnTo>
                  <a:lnTo>
                    <a:pt x="467" y="159"/>
                  </a:lnTo>
                  <a:lnTo>
                    <a:pt x="471" y="159"/>
                  </a:lnTo>
                  <a:lnTo>
                    <a:pt x="474" y="159"/>
                  </a:lnTo>
                  <a:lnTo>
                    <a:pt x="482" y="165"/>
                  </a:lnTo>
                  <a:lnTo>
                    <a:pt x="489" y="166"/>
                  </a:lnTo>
                  <a:lnTo>
                    <a:pt x="496" y="166"/>
                  </a:lnTo>
                  <a:lnTo>
                    <a:pt x="502" y="166"/>
                  </a:lnTo>
                  <a:lnTo>
                    <a:pt x="512" y="166"/>
                  </a:lnTo>
                  <a:lnTo>
                    <a:pt x="518" y="166"/>
                  </a:lnTo>
                  <a:lnTo>
                    <a:pt x="523" y="169"/>
                  </a:lnTo>
                  <a:lnTo>
                    <a:pt x="529" y="172"/>
                  </a:lnTo>
                  <a:lnTo>
                    <a:pt x="545" y="177"/>
                  </a:lnTo>
                  <a:lnTo>
                    <a:pt x="554" y="180"/>
                  </a:lnTo>
                  <a:lnTo>
                    <a:pt x="563" y="183"/>
                  </a:lnTo>
                  <a:lnTo>
                    <a:pt x="570" y="184"/>
                  </a:lnTo>
                  <a:lnTo>
                    <a:pt x="576" y="190"/>
                  </a:lnTo>
                  <a:lnTo>
                    <a:pt x="583" y="195"/>
                  </a:lnTo>
                  <a:lnTo>
                    <a:pt x="592" y="198"/>
                  </a:lnTo>
                  <a:lnTo>
                    <a:pt x="603" y="200"/>
                  </a:lnTo>
                  <a:lnTo>
                    <a:pt x="610" y="203"/>
                  </a:lnTo>
                  <a:lnTo>
                    <a:pt x="615" y="203"/>
                  </a:lnTo>
                  <a:lnTo>
                    <a:pt x="621" y="203"/>
                  </a:lnTo>
                  <a:lnTo>
                    <a:pt x="624" y="203"/>
                  </a:lnTo>
                  <a:lnTo>
                    <a:pt x="627" y="203"/>
                  </a:lnTo>
                  <a:lnTo>
                    <a:pt x="631" y="203"/>
                  </a:lnTo>
                  <a:lnTo>
                    <a:pt x="634" y="203"/>
                  </a:lnTo>
                  <a:lnTo>
                    <a:pt x="642" y="203"/>
                  </a:lnTo>
                  <a:lnTo>
                    <a:pt x="645" y="203"/>
                  </a:lnTo>
                  <a:lnTo>
                    <a:pt x="654" y="203"/>
                  </a:lnTo>
                  <a:lnTo>
                    <a:pt x="659" y="203"/>
                  </a:lnTo>
                  <a:lnTo>
                    <a:pt x="669" y="203"/>
                  </a:lnTo>
                  <a:lnTo>
                    <a:pt x="672" y="206"/>
                  </a:lnTo>
                  <a:lnTo>
                    <a:pt x="678" y="209"/>
                  </a:lnTo>
                  <a:lnTo>
                    <a:pt x="680" y="213"/>
                  </a:lnTo>
                  <a:lnTo>
                    <a:pt x="681" y="213"/>
                  </a:lnTo>
                  <a:lnTo>
                    <a:pt x="680" y="221"/>
                  </a:lnTo>
                  <a:lnTo>
                    <a:pt x="680" y="225"/>
                  </a:lnTo>
                  <a:lnTo>
                    <a:pt x="680" y="230"/>
                  </a:lnTo>
                  <a:lnTo>
                    <a:pt x="680" y="240"/>
                  </a:lnTo>
                  <a:lnTo>
                    <a:pt x="678" y="243"/>
                  </a:lnTo>
                  <a:lnTo>
                    <a:pt x="678" y="258"/>
                  </a:lnTo>
                  <a:lnTo>
                    <a:pt x="678" y="264"/>
                  </a:lnTo>
                  <a:lnTo>
                    <a:pt x="678" y="270"/>
                  </a:lnTo>
                  <a:lnTo>
                    <a:pt x="678" y="283"/>
                  </a:lnTo>
                  <a:lnTo>
                    <a:pt x="680" y="290"/>
                  </a:lnTo>
                  <a:lnTo>
                    <a:pt x="681" y="296"/>
                  </a:lnTo>
                  <a:lnTo>
                    <a:pt x="681" y="305"/>
                  </a:lnTo>
                  <a:lnTo>
                    <a:pt x="692" y="311"/>
                  </a:lnTo>
                  <a:lnTo>
                    <a:pt x="701" y="314"/>
                  </a:lnTo>
                  <a:lnTo>
                    <a:pt x="707" y="314"/>
                  </a:lnTo>
                  <a:lnTo>
                    <a:pt x="707" y="317"/>
                  </a:lnTo>
                  <a:lnTo>
                    <a:pt x="710" y="320"/>
                  </a:lnTo>
                  <a:lnTo>
                    <a:pt x="710" y="326"/>
                  </a:lnTo>
                  <a:lnTo>
                    <a:pt x="716" y="334"/>
                  </a:lnTo>
                  <a:lnTo>
                    <a:pt x="718" y="341"/>
                  </a:lnTo>
                  <a:lnTo>
                    <a:pt x="724" y="347"/>
                  </a:lnTo>
                  <a:lnTo>
                    <a:pt x="728" y="361"/>
                  </a:lnTo>
                  <a:lnTo>
                    <a:pt x="731" y="369"/>
                  </a:lnTo>
                  <a:lnTo>
                    <a:pt x="740" y="379"/>
                  </a:lnTo>
                  <a:lnTo>
                    <a:pt x="743" y="387"/>
                  </a:lnTo>
                  <a:lnTo>
                    <a:pt x="749" y="397"/>
                  </a:lnTo>
                  <a:lnTo>
                    <a:pt x="758" y="405"/>
                  </a:lnTo>
                  <a:lnTo>
                    <a:pt x="761" y="414"/>
                  </a:lnTo>
                  <a:lnTo>
                    <a:pt x="769" y="420"/>
                  </a:lnTo>
                  <a:lnTo>
                    <a:pt x="776" y="421"/>
                  </a:lnTo>
                  <a:lnTo>
                    <a:pt x="766" y="527"/>
                  </a:lnTo>
                  <a:lnTo>
                    <a:pt x="788" y="559"/>
                  </a:lnTo>
                  <a:lnTo>
                    <a:pt x="826" y="571"/>
                  </a:lnTo>
                  <a:lnTo>
                    <a:pt x="835" y="536"/>
                  </a:lnTo>
                  <a:close/>
                </a:path>
              </a:pathLst>
            </a:custGeom>
            <a:gradFill rotWithShape="0">
              <a:gsLst>
                <a:gs pos="0">
                  <a:schemeClr val="bg2"/>
                </a:gs>
                <a:gs pos="50000">
                  <a:srgbClr val="DDDDDD"/>
                </a:gs>
                <a:gs pos="100000">
                  <a:schemeClr val="bg2"/>
                </a:gs>
              </a:gsLst>
              <a:lin ang="0" scaled="1"/>
            </a:gradFill>
            <a:ln w="9525">
              <a:solidFill>
                <a:schemeClr val="tx1"/>
              </a:solidFill>
              <a:round/>
              <a:headEnd/>
              <a:tailEnd/>
            </a:ln>
          </p:spPr>
          <p:txBody>
            <a:bodyPr/>
            <a:lstStyle/>
            <a:p>
              <a:pPr>
                <a:buFont typeface="Wingdings" charset="0"/>
                <a:buNone/>
                <a:defRPr/>
              </a:pPr>
              <a:endParaRPr lang="en-US" dirty="0">
                <a:latin typeface="Tahoma" pitchFamily="34" charset="0"/>
                <a:ea typeface="+mn-ea"/>
              </a:endParaRPr>
            </a:p>
          </p:txBody>
        </p:sp>
        <p:sp>
          <p:nvSpPr>
            <p:cNvPr id="18440" name="Freeform 12"/>
            <p:cNvSpPr>
              <a:spLocks/>
            </p:cNvSpPr>
            <p:nvPr/>
          </p:nvSpPr>
          <p:spPr bwMode="auto">
            <a:xfrm>
              <a:off x="5120" y="3451"/>
              <a:ext cx="100" cy="714"/>
            </a:xfrm>
            <a:custGeom>
              <a:avLst/>
              <a:gdLst>
                <a:gd name="T0" fmla="*/ 0 w 201"/>
                <a:gd name="T1" fmla="*/ 1 h 1428"/>
                <a:gd name="T2" fmla="*/ 0 w 201"/>
                <a:gd name="T3" fmla="*/ 0 h 1428"/>
                <a:gd name="T4" fmla="*/ 0 w 201"/>
                <a:gd name="T5" fmla="*/ 1 h 1428"/>
                <a:gd name="T6" fmla="*/ 0 w 201"/>
                <a:gd name="T7" fmla="*/ 1 h 1428"/>
                <a:gd name="T8" fmla="*/ 0 w 201"/>
                <a:gd name="T9" fmla="*/ 1 h 1428"/>
                <a:gd name="T10" fmla="*/ 0 60000 65536"/>
                <a:gd name="T11" fmla="*/ 0 60000 65536"/>
                <a:gd name="T12" fmla="*/ 0 60000 65536"/>
                <a:gd name="T13" fmla="*/ 0 60000 65536"/>
                <a:gd name="T14" fmla="*/ 0 60000 65536"/>
                <a:gd name="T15" fmla="*/ 0 w 201"/>
                <a:gd name="T16" fmla="*/ 0 h 1428"/>
                <a:gd name="T17" fmla="*/ 201 w 201"/>
                <a:gd name="T18" fmla="*/ 1428 h 1428"/>
              </a:gdLst>
              <a:ahLst/>
              <a:cxnLst>
                <a:cxn ang="T10">
                  <a:pos x="T0" y="T1"/>
                </a:cxn>
                <a:cxn ang="T11">
                  <a:pos x="T2" y="T3"/>
                </a:cxn>
                <a:cxn ang="T12">
                  <a:pos x="T4" y="T5"/>
                </a:cxn>
                <a:cxn ang="T13">
                  <a:pos x="T6" y="T7"/>
                </a:cxn>
                <a:cxn ang="T14">
                  <a:pos x="T8" y="T9"/>
                </a:cxn>
              </a:cxnLst>
              <a:rect l="T15" t="T16" r="T17" b="T18"/>
              <a:pathLst>
                <a:path w="201" h="1428">
                  <a:moveTo>
                    <a:pt x="201" y="1428"/>
                  </a:moveTo>
                  <a:lnTo>
                    <a:pt x="81" y="0"/>
                  </a:lnTo>
                  <a:lnTo>
                    <a:pt x="0" y="44"/>
                  </a:lnTo>
                  <a:lnTo>
                    <a:pt x="117" y="1428"/>
                  </a:lnTo>
                  <a:lnTo>
                    <a:pt x="201" y="1428"/>
                  </a:lnTo>
                  <a:close/>
                </a:path>
              </a:pathLst>
            </a:custGeom>
            <a:solidFill>
              <a:srgbClr val="BC0024"/>
            </a:solidFill>
            <a:ln w="42863">
              <a:solidFill>
                <a:srgbClr val="000000"/>
              </a:solidFill>
              <a:round/>
              <a:headEnd/>
              <a:tailEnd/>
            </a:ln>
          </p:spPr>
          <p:txBody>
            <a:bodyPr/>
            <a:lstStyle/>
            <a:p>
              <a:endParaRPr lang="en-US"/>
            </a:p>
          </p:txBody>
        </p:sp>
        <p:sp>
          <p:nvSpPr>
            <p:cNvPr id="18441" name="Freeform 13"/>
            <p:cNvSpPr>
              <a:spLocks/>
            </p:cNvSpPr>
            <p:nvPr/>
          </p:nvSpPr>
          <p:spPr bwMode="auto">
            <a:xfrm>
              <a:off x="4775" y="3437"/>
              <a:ext cx="379" cy="778"/>
            </a:xfrm>
            <a:custGeom>
              <a:avLst/>
              <a:gdLst>
                <a:gd name="T0" fmla="*/ 1 w 758"/>
                <a:gd name="T1" fmla="*/ 1 h 1555"/>
                <a:gd name="T2" fmla="*/ 1 w 758"/>
                <a:gd name="T3" fmla="*/ 0 h 1555"/>
                <a:gd name="T4" fmla="*/ 1 w 758"/>
                <a:gd name="T5" fmla="*/ 0 h 1555"/>
                <a:gd name="T6" fmla="*/ 0 w 758"/>
                <a:gd name="T7" fmla="*/ 1 h 1555"/>
                <a:gd name="T8" fmla="*/ 1 w 758"/>
                <a:gd name="T9" fmla="*/ 1 h 1555"/>
                <a:gd name="T10" fmla="*/ 0 60000 65536"/>
                <a:gd name="T11" fmla="*/ 0 60000 65536"/>
                <a:gd name="T12" fmla="*/ 0 60000 65536"/>
                <a:gd name="T13" fmla="*/ 0 60000 65536"/>
                <a:gd name="T14" fmla="*/ 0 60000 65536"/>
                <a:gd name="T15" fmla="*/ 0 w 758"/>
                <a:gd name="T16" fmla="*/ 0 h 1555"/>
                <a:gd name="T17" fmla="*/ 758 w 758"/>
                <a:gd name="T18" fmla="*/ 1555 h 1555"/>
              </a:gdLst>
              <a:ahLst/>
              <a:cxnLst>
                <a:cxn ang="T10">
                  <a:pos x="T0" y="T1"/>
                </a:cxn>
                <a:cxn ang="T11">
                  <a:pos x="T2" y="T3"/>
                </a:cxn>
                <a:cxn ang="T12">
                  <a:pos x="T4" y="T5"/>
                </a:cxn>
                <a:cxn ang="T13">
                  <a:pos x="T6" y="T7"/>
                </a:cxn>
                <a:cxn ang="T14">
                  <a:pos x="T8" y="T9"/>
                </a:cxn>
              </a:cxnLst>
              <a:rect l="T15" t="T16" r="T17" b="T18"/>
              <a:pathLst>
                <a:path w="758" h="1555">
                  <a:moveTo>
                    <a:pt x="110" y="1555"/>
                  </a:moveTo>
                  <a:lnTo>
                    <a:pt x="758" y="0"/>
                  </a:lnTo>
                  <a:lnTo>
                    <a:pt x="642" y="0"/>
                  </a:lnTo>
                  <a:lnTo>
                    <a:pt x="0" y="1555"/>
                  </a:lnTo>
                  <a:lnTo>
                    <a:pt x="110" y="1555"/>
                  </a:lnTo>
                  <a:close/>
                </a:path>
              </a:pathLst>
            </a:custGeom>
            <a:solidFill>
              <a:srgbClr val="DA0030"/>
            </a:solidFill>
            <a:ln w="42863">
              <a:solidFill>
                <a:srgbClr val="000000"/>
              </a:solidFill>
              <a:round/>
              <a:headEnd/>
              <a:tailEnd/>
            </a:ln>
          </p:spPr>
          <p:txBody>
            <a:bodyPr/>
            <a:lstStyle/>
            <a:p>
              <a:endParaRPr lang="en-US"/>
            </a:p>
          </p:txBody>
        </p:sp>
        <p:sp>
          <p:nvSpPr>
            <p:cNvPr id="18442" name="Freeform 14"/>
            <p:cNvSpPr>
              <a:spLocks/>
            </p:cNvSpPr>
            <p:nvPr/>
          </p:nvSpPr>
          <p:spPr bwMode="auto">
            <a:xfrm>
              <a:off x="5096" y="3437"/>
              <a:ext cx="376" cy="778"/>
            </a:xfrm>
            <a:custGeom>
              <a:avLst/>
              <a:gdLst>
                <a:gd name="T0" fmla="*/ 1 w 750"/>
                <a:gd name="T1" fmla="*/ 1 h 1555"/>
                <a:gd name="T2" fmla="*/ 0 w 750"/>
                <a:gd name="T3" fmla="*/ 0 h 1555"/>
                <a:gd name="T4" fmla="*/ 1 w 750"/>
                <a:gd name="T5" fmla="*/ 0 h 1555"/>
                <a:gd name="T6" fmla="*/ 1 w 750"/>
                <a:gd name="T7" fmla="*/ 1 h 1555"/>
                <a:gd name="T8" fmla="*/ 1 w 750"/>
                <a:gd name="T9" fmla="*/ 1 h 1555"/>
                <a:gd name="T10" fmla="*/ 0 60000 65536"/>
                <a:gd name="T11" fmla="*/ 0 60000 65536"/>
                <a:gd name="T12" fmla="*/ 0 60000 65536"/>
                <a:gd name="T13" fmla="*/ 0 60000 65536"/>
                <a:gd name="T14" fmla="*/ 0 60000 65536"/>
                <a:gd name="T15" fmla="*/ 0 w 750"/>
                <a:gd name="T16" fmla="*/ 0 h 1555"/>
                <a:gd name="T17" fmla="*/ 750 w 750"/>
                <a:gd name="T18" fmla="*/ 1555 h 1555"/>
              </a:gdLst>
              <a:ahLst/>
              <a:cxnLst>
                <a:cxn ang="T10">
                  <a:pos x="T0" y="T1"/>
                </a:cxn>
                <a:cxn ang="T11">
                  <a:pos x="T2" y="T3"/>
                </a:cxn>
                <a:cxn ang="T12">
                  <a:pos x="T4" y="T5"/>
                </a:cxn>
                <a:cxn ang="T13">
                  <a:pos x="T6" y="T7"/>
                </a:cxn>
                <a:cxn ang="T14">
                  <a:pos x="T8" y="T9"/>
                </a:cxn>
              </a:cxnLst>
              <a:rect l="T15" t="T16" r="T17" b="T18"/>
              <a:pathLst>
                <a:path w="750" h="1555">
                  <a:moveTo>
                    <a:pt x="647" y="1555"/>
                  </a:moveTo>
                  <a:lnTo>
                    <a:pt x="0" y="0"/>
                  </a:lnTo>
                  <a:lnTo>
                    <a:pt x="116" y="0"/>
                  </a:lnTo>
                  <a:lnTo>
                    <a:pt x="750" y="1555"/>
                  </a:lnTo>
                  <a:lnTo>
                    <a:pt x="647" y="1555"/>
                  </a:lnTo>
                  <a:close/>
                </a:path>
              </a:pathLst>
            </a:custGeom>
            <a:solidFill>
              <a:srgbClr val="DA0030"/>
            </a:solidFill>
            <a:ln w="42863">
              <a:solidFill>
                <a:srgbClr val="000000"/>
              </a:solidFill>
              <a:round/>
              <a:headEnd/>
              <a:tailEnd/>
            </a:ln>
          </p:spPr>
          <p:txBody>
            <a:bodyPr/>
            <a:lstStyle/>
            <a:p>
              <a:endParaRPr lang="en-US"/>
            </a:p>
          </p:txBody>
        </p:sp>
        <p:sp>
          <p:nvSpPr>
            <p:cNvPr id="18443" name="Rectangle 15"/>
            <p:cNvSpPr>
              <a:spLocks noChangeArrowheads="1"/>
            </p:cNvSpPr>
            <p:nvPr/>
          </p:nvSpPr>
          <p:spPr bwMode="auto">
            <a:xfrm>
              <a:off x="4831" y="3734"/>
              <a:ext cx="628" cy="32"/>
            </a:xfrm>
            <a:prstGeom prst="rect">
              <a:avLst/>
            </a:prstGeom>
            <a:solidFill>
              <a:srgbClr val="DA0030"/>
            </a:solidFill>
            <a:ln w="23876">
              <a:solidFill>
                <a:srgbClr val="000000"/>
              </a:solidFill>
              <a:miter lim="800000"/>
              <a:headEnd/>
              <a:tailEnd/>
            </a:ln>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44" name="Rectangle 16"/>
            <p:cNvSpPr>
              <a:spLocks noChangeArrowheads="1"/>
            </p:cNvSpPr>
            <p:nvPr/>
          </p:nvSpPr>
          <p:spPr bwMode="auto">
            <a:xfrm>
              <a:off x="4619" y="2400"/>
              <a:ext cx="1028" cy="1271"/>
            </a:xfrm>
            <a:prstGeom prst="rect">
              <a:avLst/>
            </a:prstGeom>
            <a:solidFill>
              <a:srgbClr val="FFFFFF"/>
            </a:solidFill>
            <a:ln w="42863">
              <a:solidFill>
                <a:srgbClr val="000000"/>
              </a:solidFill>
              <a:miter lim="800000"/>
              <a:headEnd/>
              <a:tailEnd/>
            </a:ln>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45" name="Freeform 17"/>
            <p:cNvSpPr>
              <a:spLocks/>
            </p:cNvSpPr>
            <p:nvPr/>
          </p:nvSpPr>
          <p:spPr bwMode="auto">
            <a:xfrm>
              <a:off x="4593" y="2772"/>
              <a:ext cx="422" cy="277"/>
            </a:xfrm>
            <a:custGeom>
              <a:avLst/>
              <a:gdLst>
                <a:gd name="T0" fmla="*/ 0 w 1171"/>
                <a:gd name="T1" fmla="*/ 1 h 732"/>
                <a:gd name="T2" fmla="*/ 0 w 1171"/>
                <a:gd name="T3" fmla="*/ 0 h 732"/>
                <a:gd name="T4" fmla="*/ 0 w 1171"/>
                <a:gd name="T5" fmla="*/ 1 h 732"/>
                <a:gd name="T6" fmla="*/ 0 w 1171"/>
                <a:gd name="T7" fmla="*/ 1 h 732"/>
                <a:gd name="T8" fmla="*/ 0 w 1171"/>
                <a:gd name="T9" fmla="*/ 1 h 732"/>
                <a:gd name="T10" fmla="*/ 0 60000 65536"/>
                <a:gd name="T11" fmla="*/ 0 60000 65536"/>
                <a:gd name="T12" fmla="*/ 0 60000 65536"/>
                <a:gd name="T13" fmla="*/ 0 60000 65536"/>
                <a:gd name="T14" fmla="*/ 0 60000 65536"/>
                <a:gd name="T15" fmla="*/ 0 w 1171"/>
                <a:gd name="T16" fmla="*/ 0 h 732"/>
                <a:gd name="T17" fmla="*/ 1171 w 1171"/>
                <a:gd name="T18" fmla="*/ 732 h 732"/>
              </a:gdLst>
              <a:ahLst/>
              <a:cxnLst>
                <a:cxn ang="T10">
                  <a:pos x="T0" y="T1"/>
                </a:cxn>
                <a:cxn ang="T11">
                  <a:pos x="T2" y="T3"/>
                </a:cxn>
                <a:cxn ang="T12">
                  <a:pos x="T4" y="T5"/>
                </a:cxn>
                <a:cxn ang="T13">
                  <a:pos x="T6" y="T7"/>
                </a:cxn>
                <a:cxn ang="T14">
                  <a:pos x="T8" y="T9"/>
                </a:cxn>
              </a:cxnLst>
              <a:rect l="T15" t="T16" r="T17" b="T18"/>
              <a:pathLst>
                <a:path w="1171" h="732">
                  <a:moveTo>
                    <a:pt x="0" y="702"/>
                  </a:moveTo>
                  <a:lnTo>
                    <a:pt x="1159" y="0"/>
                  </a:lnTo>
                  <a:lnTo>
                    <a:pt x="1171" y="13"/>
                  </a:lnTo>
                  <a:lnTo>
                    <a:pt x="0" y="732"/>
                  </a:lnTo>
                  <a:lnTo>
                    <a:pt x="0" y="702"/>
                  </a:lnTo>
                  <a:close/>
                </a:path>
              </a:pathLst>
            </a:custGeom>
            <a:solidFill>
              <a:srgbClr val="B7908B"/>
            </a:solidFill>
            <a:ln w="42863">
              <a:solidFill>
                <a:srgbClr val="000000"/>
              </a:solidFill>
              <a:round/>
              <a:headEnd/>
              <a:tailEnd/>
            </a:ln>
          </p:spPr>
          <p:txBody>
            <a:bodyPr/>
            <a:lstStyle/>
            <a:p>
              <a:endParaRPr lang="en-US"/>
            </a:p>
          </p:txBody>
        </p:sp>
        <p:sp>
          <p:nvSpPr>
            <p:cNvPr id="18446" name="Freeform 18"/>
            <p:cNvSpPr>
              <a:spLocks/>
            </p:cNvSpPr>
            <p:nvPr/>
          </p:nvSpPr>
          <p:spPr bwMode="auto">
            <a:xfrm>
              <a:off x="4417" y="2933"/>
              <a:ext cx="369" cy="270"/>
            </a:xfrm>
            <a:custGeom>
              <a:avLst/>
              <a:gdLst>
                <a:gd name="T0" fmla="*/ 1 w 738"/>
                <a:gd name="T1" fmla="*/ 0 h 541"/>
                <a:gd name="T2" fmla="*/ 1 w 738"/>
                <a:gd name="T3" fmla="*/ 0 h 541"/>
                <a:gd name="T4" fmla="*/ 1 w 738"/>
                <a:gd name="T5" fmla="*/ 0 h 541"/>
                <a:gd name="T6" fmla="*/ 1 w 738"/>
                <a:gd name="T7" fmla="*/ 0 h 541"/>
                <a:gd name="T8" fmla="*/ 1 w 738"/>
                <a:gd name="T9" fmla="*/ 0 h 541"/>
                <a:gd name="T10" fmla="*/ 1 w 738"/>
                <a:gd name="T11" fmla="*/ 0 h 541"/>
                <a:gd name="T12" fmla="*/ 1 w 738"/>
                <a:gd name="T13" fmla="*/ 0 h 541"/>
                <a:gd name="T14" fmla="*/ 1 w 738"/>
                <a:gd name="T15" fmla="*/ 0 h 541"/>
                <a:gd name="T16" fmla="*/ 1 w 738"/>
                <a:gd name="T17" fmla="*/ 0 h 541"/>
                <a:gd name="T18" fmla="*/ 1 w 738"/>
                <a:gd name="T19" fmla="*/ 0 h 541"/>
                <a:gd name="T20" fmla="*/ 1 w 738"/>
                <a:gd name="T21" fmla="*/ 0 h 541"/>
                <a:gd name="T22" fmla="*/ 1 w 738"/>
                <a:gd name="T23" fmla="*/ 0 h 541"/>
                <a:gd name="T24" fmla="*/ 1 w 738"/>
                <a:gd name="T25" fmla="*/ 0 h 541"/>
                <a:gd name="T26" fmla="*/ 1 w 738"/>
                <a:gd name="T27" fmla="*/ 0 h 541"/>
                <a:gd name="T28" fmla="*/ 1 w 738"/>
                <a:gd name="T29" fmla="*/ 0 h 541"/>
                <a:gd name="T30" fmla="*/ 1 w 738"/>
                <a:gd name="T31" fmla="*/ 0 h 541"/>
                <a:gd name="T32" fmla="*/ 1 w 738"/>
                <a:gd name="T33" fmla="*/ 0 h 541"/>
                <a:gd name="T34" fmla="*/ 1 w 738"/>
                <a:gd name="T35" fmla="*/ 0 h 541"/>
                <a:gd name="T36" fmla="*/ 1 w 738"/>
                <a:gd name="T37" fmla="*/ 0 h 541"/>
                <a:gd name="T38" fmla="*/ 1 w 738"/>
                <a:gd name="T39" fmla="*/ 0 h 541"/>
                <a:gd name="T40" fmla="*/ 1 w 738"/>
                <a:gd name="T41" fmla="*/ 0 h 541"/>
                <a:gd name="T42" fmla="*/ 1 w 738"/>
                <a:gd name="T43" fmla="*/ 0 h 541"/>
                <a:gd name="T44" fmla="*/ 1 w 738"/>
                <a:gd name="T45" fmla="*/ 0 h 541"/>
                <a:gd name="T46" fmla="*/ 1 w 738"/>
                <a:gd name="T47" fmla="*/ 0 h 541"/>
                <a:gd name="T48" fmla="*/ 1 w 738"/>
                <a:gd name="T49" fmla="*/ 0 h 541"/>
                <a:gd name="T50" fmla="*/ 1 w 738"/>
                <a:gd name="T51" fmla="*/ 0 h 541"/>
                <a:gd name="T52" fmla="*/ 1 w 738"/>
                <a:gd name="T53" fmla="*/ 0 h 541"/>
                <a:gd name="T54" fmla="*/ 1 w 738"/>
                <a:gd name="T55" fmla="*/ 0 h 541"/>
                <a:gd name="T56" fmla="*/ 1 w 738"/>
                <a:gd name="T57" fmla="*/ 0 h 541"/>
                <a:gd name="T58" fmla="*/ 1 w 738"/>
                <a:gd name="T59" fmla="*/ 0 h 541"/>
                <a:gd name="T60" fmla="*/ 1 w 738"/>
                <a:gd name="T61" fmla="*/ 0 h 541"/>
                <a:gd name="T62" fmla="*/ 1 w 738"/>
                <a:gd name="T63" fmla="*/ 0 h 541"/>
                <a:gd name="T64" fmla="*/ 1 w 738"/>
                <a:gd name="T65" fmla="*/ 0 h 541"/>
                <a:gd name="T66" fmla="*/ 1 w 738"/>
                <a:gd name="T67" fmla="*/ 0 h 541"/>
                <a:gd name="T68" fmla="*/ 1 w 738"/>
                <a:gd name="T69" fmla="*/ 0 h 541"/>
                <a:gd name="T70" fmla="*/ 1 w 738"/>
                <a:gd name="T71" fmla="*/ 0 h 541"/>
                <a:gd name="T72" fmla="*/ 1 w 738"/>
                <a:gd name="T73" fmla="*/ 0 h 541"/>
                <a:gd name="T74" fmla="*/ 1 w 738"/>
                <a:gd name="T75" fmla="*/ 0 h 541"/>
                <a:gd name="T76" fmla="*/ 1 w 738"/>
                <a:gd name="T77" fmla="*/ 0 h 541"/>
                <a:gd name="T78" fmla="*/ 1 w 738"/>
                <a:gd name="T79" fmla="*/ 0 h 541"/>
                <a:gd name="T80" fmla="*/ 1 w 738"/>
                <a:gd name="T81" fmla="*/ 0 h 541"/>
                <a:gd name="T82" fmla="*/ 1 w 738"/>
                <a:gd name="T83" fmla="*/ 0 h 541"/>
                <a:gd name="T84" fmla="*/ 1 w 738"/>
                <a:gd name="T85" fmla="*/ 0 h 541"/>
                <a:gd name="T86" fmla="*/ 1 w 738"/>
                <a:gd name="T87" fmla="*/ 0 h 541"/>
                <a:gd name="T88" fmla="*/ 1 w 738"/>
                <a:gd name="T89" fmla="*/ 0 h 541"/>
                <a:gd name="T90" fmla="*/ 1 w 738"/>
                <a:gd name="T91" fmla="*/ 0 h 541"/>
                <a:gd name="T92" fmla="*/ 1 w 738"/>
                <a:gd name="T93" fmla="*/ 0 h 541"/>
                <a:gd name="T94" fmla="*/ 1 w 738"/>
                <a:gd name="T95" fmla="*/ 0 h 541"/>
                <a:gd name="T96" fmla="*/ 1 w 738"/>
                <a:gd name="T97" fmla="*/ 0 h 541"/>
                <a:gd name="T98" fmla="*/ 1 w 738"/>
                <a:gd name="T99" fmla="*/ 0 h 541"/>
                <a:gd name="T100" fmla="*/ 1 w 738"/>
                <a:gd name="T101" fmla="*/ 0 h 541"/>
                <a:gd name="T102" fmla="*/ 1 w 738"/>
                <a:gd name="T103" fmla="*/ 0 h 541"/>
                <a:gd name="T104" fmla="*/ 1 w 738"/>
                <a:gd name="T105" fmla="*/ 0 h 541"/>
                <a:gd name="T106" fmla="*/ 1 w 738"/>
                <a:gd name="T107" fmla="*/ 0 h 541"/>
                <a:gd name="T108" fmla="*/ 1 w 738"/>
                <a:gd name="T109" fmla="*/ 0 h 541"/>
                <a:gd name="T110" fmla="*/ 1 w 738"/>
                <a:gd name="T111" fmla="*/ 0 h 541"/>
                <a:gd name="T112" fmla="*/ 1 w 738"/>
                <a:gd name="T113" fmla="*/ 0 h 541"/>
                <a:gd name="T114" fmla="*/ 1 w 738"/>
                <a:gd name="T115" fmla="*/ 0 h 541"/>
                <a:gd name="T116" fmla="*/ 1 w 738"/>
                <a:gd name="T117" fmla="*/ 0 h 541"/>
                <a:gd name="T118" fmla="*/ 1 w 738"/>
                <a:gd name="T119" fmla="*/ 0 h 541"/>
                <a:gd name="T120" fmla="*/ 1 w 738"/>
                <a:gd name="T121" fmla="*/ 0 h 541"/>
                <a:gd name="T122" fmla="*/ 1 w 738"/>
                <a:gd name="T123" fmla="*/ 0 h 5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8"/>
                <a:gd name="T187" fmla="*/ 0 h 541"/>
                <a:gd name="T188" fmla="*/ 738 w 738"/>
                <a:gd name="T189" fmla="*/ 541 h 5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8" h="541">
                  <a:moveTo>
                    <a:pt x="0" y="351"/>
                  </a:moveTo>
                  <a:lnTo>
                    <a:pt x="332" y="177"/>
                  </a:lnTo>
                  <a:lnTo>
                    <a:pt x="332" y="176"/>
                  </a:lnTo>
                  <a:lnTo>
                    <a:pt x="332" y="173"/>
                  </a:lnTo>
                  <a:lnTo>
                    <a:pt x="332" y="163"/>
                  </a:lnTo>
                  <a:lnTo>
                    <a:pt x="335" y="151"/>
                  </a:lnTo>
                  <a:lnTo>
                    <a:pt x="336" y="136"/>
                  </a:lnTo>
                  <a:lnTo>
                    <a:pt x="338" y="123"/>
                  </a:lnTo>
                  <a:lnTo>
                    <a:pt x="339" y="106"/>
                  </a:lnTo>
                  <a:lnTo>
                    <a:pt x="345" y="92"/>
                  </a:lnTo>
                  <a:lnTo>
                    <a:pt x="347" y="71"/>
                  </a:lnTo>
                  <a:lnTo>
                    <a:pt x="351" y="59"/>
                  </a:lnTo>
                  <a:lnTo>
                    <a:pt x="359" y="40"/>
                  </a:lnTo>
                  <a:lnTo>
                    <a:pt x="367" y="31"/>
                  </a:lnTo>
                  <a:lnTo>
                    <a:pt x="373" y="20"/>
                  </a:lnTo>
                  <a:lnTo>
                    <a:pt x="382" y="9"/>
                  </a:lnTo>
                  <a:lnTo>
                    <a:pt x="388" y="9"/>
                  </a:lnTo>
                  <a:lnTo>
                    <a:pt x="397" y="9"/>
                  </a:lnTo>
                  <a:lnTo>
                    <a:pt x="413" y="9"/>
                  </a:lnTo>
                  <a:lnTo>
                    <a:pt x="454" y="19"/>
                  </a:lnTo>
                  <a:lnTo>
                    <a:pt x="469" y="20"/>
                  </a:lnTo>
                  <a:lnTo>
                    <a:pt x="483" y="20"/>
                  </a:lnTo>
                  <a:lnTo>
                    <a:pt x="495" y="20"/>
                  </a:lnTo>
                  <a:lnTo>
                    <a:pt x="509" y="20"/>
                  </a:lnTo>
                  <a:lnTo>
                    <a:pt x="515" y="23"/>
                  </a:lnTo>
                  <a:lnTo>
                    <a:pt x="530" y="23"/>
                  </a:lnTo>
                  <a:lnTo>
                    <a:pt x="534" y="20"/>
                  </a:lnTo>
                  <a:lnTo>
                    <a:pt x="545" y="20"/>
                  </a:lnTo>
                  <a:lnTo>
                    <a:pt x="554" y="20"/>
                  </a:lnTo>
                  <a:lnTo>
                    <a:pt x="561" y="15"/>
                  </a:lnTo>
                  <a:lnTo>
                    <a:pt x="566" y="9"/>
                  </a:lnTo>
                  <a:lnTo>
                    <a:pt x="569" y="9"/>
                  </a:lnTo>
                  <a:lnTo>
                    <a:pt x="570" y="3"/>
                  </a:lnTo>
                  <a:lnTo>
                    <a:pt x="572" y="2"/>
                  </a:lnTo>
                  <a:lnTo>
                    <a:pt x="579" y="0"/>
                  </a:lnTo>
                  <a:lnTo>
                    <a:pt x="590" y="0"/>
                  </a:lnTo>
                  <a:lnTo>
                    <a:pt x="593" y="0"/>
                  </a:lnTo>
                  <a:lnTo>
                    <a:pt x="601" y="0"/>
                  </a:lnTo>
                  <a:lnTo>
                    <a:pt x="608" y="2"/>
                  </a:lnTo>
                  <a:lnTo>
                    <a:pt x="614" y="3"/>
                  </a:lnTo>
                  <a:lnTo>
                    <a:pt x="623" y="9"/>
                  </a:lnTo>
                  <a:lnTo>
                    <a:pt x="626" y="12"/>
                  </a:lnTo>
                  <a:lnTo>
                    <a:pt x="628" y="20"/>
                  </a:lnTo>
                  <a:lnTo>
                    <a:pt x="628" y="25"/>
                  </a:lnTo>
                  <a:lnTo>
                    <a:pt x="626" y="34"/>
                  </a:lnTo>
                  <a:lnTo>
                    <a:pt x="626" y="40"/>
                  </a:lnTo>
                  <a:lnTo>
                    <a:pt x="614" y="49"/>
                  </a:lnTo>
                  <a:lnTo>
                    <a:pt x="602" y="59"/>
                  </a:lnTo>
                  <a:lnTo>
                    <a:pt x="590" y="61"/>
                  </a:lnTo>
                  <a:lnTo>
                    <a:pt x="579" y="65"/>
                  </a:lnTo>
                  <a:lnTo>
                    <a:pt x="581" y="65"/>
                  </a:lnTo>
                  <a:lnTo>
                    <a:pt x="592" y="61"/>
                  </a:lnTo>
                  <a:lnTo>
                    <a:pt x="599" y="61"/>
                  </a:lnTo>
                  <a:lnTo>
                    <a:pt x="608" y="55"/>
                  </a:lnTo>
                  <a:lnTo>
                    <a:pt x="626" y="47"/>
                  </a:lnTo>
                  <a:lnTo>
                    <a:pt x="637" y="40"/>
                  </a:lnTo>
                  <a:lnTo>
                    <a:pt x="655" y="34"/>
                  </a:lnTo>
                  <a:lnTo>
                    <a:pt x="667" y="25"/>
                  </a:lnTo>
                  <a:lnTo>
                    <a:pt x="684" y="20"/>
                  </a:lnTo>
                  <a:lnTo>
                    <a:pt x="687" y="15"/>
                  </a:lnTo>
                  <a:lnTo>
                    <a:pt x="700" y="9"/>
                  </a:lnTo>
                  <a:lnTo>
                    <a:pt x="706" y="9"/>
                  </a:lnTo>
                  <a:lnTo>
                    <a:pt x="709" y="9"/>
                  </a:lnTo>
                  <a:lnTo>
                    <a:pt x="717" y="12"/>
                  </a:lnTo>
                  <a:lnTo>
                    <a:pt x="723" y="20"/>
                  </a:lnTo>
                  <a:lnTo>
                    <a:pt x="726" y="23"/>
                  </a:lnTo>
                  <a:lnTo>
                    <a:pt x="730" y="26"/>
                  </a:lnTo>
                  <a:lnTo>
                    <a:pt x="737" y="34"/>
                  </a:lnTo>
                  <a:lnTo>
                    <a:pt x="737" y="40"/>
                  </a:lnTo>
                  <a:lnTo>
                    <a:pt x="738" y="49"/>
                  </a:lnTo>
                  <a:lnTo>
                    <a:pt x="738" y="59"/>
                  </a:lnTo>
                  <a:lnTo>
                    <a:pt x="737" y="61"/>
                  </a:lnTo>
                  <a:lnTo>
                    <a:pt x="732" y="73"/>
                  </a:lnTo>
                  <a:lnTo>
                    <a:pt x="726" y="85"/>
                  </a:lnTo>
                  <a:lnTo>
                    <a:pt x="717" y="94"/>
                  </a:lnTo>
                  <a:lnTo>
                    <a:pt x="709" y="106"/>
                  </a:lnTo>
                  <a:lnTo>
                    <a:pt x="696" y="118"/>
                  </a:lnTo>
                  <a:lnTo>
                    <a:pt x="685" y="130"/>
                  </a:lnTo>
                  <a:lnTo>
                    <a:pt x="678" y="145"/>
                  </a:lnTo>
                  <a:lnTo>
                    <a:pt x="672" y="163"/>
                  </a:lnTo>
                  <a:lnTo>
                    <a:pt x="661" y="177"/>
                  </a:lnTo>
                  <a:lnTo>
                    <a:pt x="655" y="198"/>
                  </a:lnTo>
                  <a:lnTo>
                    <a:pt x="650" y="212"/>
                  </a:lnTo>
                  <a:lnTo>
                    <a:pt x="649" y="233"/>
                  </a:lnTo>
                  <a:lnTo>
                    <a:pt x="638" y="247"/>
                  </a:lnTo>
                  <a:lnTo>
                    <a:pt x="629" y="262"/>
                  </a:lnTo>
                  <a:lnTo>
                    <a:pt x="626" y="278"/>
                  </a:lnTo>
                  <a:lnTo>
                    <a:pt x="620" y="290"/>
                  </a:lnTo>
                  <a:lnTo>
                    <a:pt x="608" y="302"/>
                  </a:lnTo>
                  <a:lnTo>
                    <a:pt x="598" y="313"/>
                  </a:lnTo>
                  <a:lnTo>
                    <a:pt x="581" y="320"/>
                  </a:lnTo>
                  <a:lnTo>
                    <a:pt x="569" y="325"/>
                  </a:lnTo>
                  <a:lnTo>
                    <a:pt x="548" y="330"/>
                  </a:lnTo>
                  <a:lnTo>
                    <a:pt x="531" y="330"/>
                  </a:lnTo>
                  <a:lnTo>
                    <a:pt x="515" y="330"/>
                  </a:lnTo>
                  <a:lnTo>
                    <a:pt x="502" y="330"/>
                  </a:lnTo>
                  <a:lnTo>
                    <a:pt x="486" y="330"/>
                  </a:lnTo>
                  <a:lnTo>
                    <a:pt x="475" y="325"/>
                  </a:lnTo>
                  <a:lnTo>
                    <a:pt x="459" y="325"/>
                  </a:lnTo>
                  <a:lnTo>
                    <a:pt x="450" y="322"/>
                  </a:lnTo>
                  <a:lnTo>
                    <a:pt x="439" y="322"/>
                  </a:lnTo>
                  <a:lnTo>
                    <a:pt x="428" y="322"/>
                  </a:lnTo>
                  <a:lnTo>
                    <a:pt x="421" y="322"/>
                  </a:lnTo>
                  <a:lnTo>
                    <a:pt x="407" y="322"/>
                  </a:lnTo>
                  <a:lnTo>
                    <a:pt x="397" y="325"/>
                  </a:lnTo>
                  <a:lnTo>
                    <a:pt x="391" y="330"/>
                  </a:lnTo>
                  <a:lnTo>
                    <a:pt x="383" y="337"/>
                  </a:lnTo>
                  <a:lnTo>
                    <a:pt x="377" y="340"/>
                  </a:lnTo>
                  <a:lnTo>
                    <a:pt x="370" y="345"/>
                  </a:lnTo>
                  <a:lnTo>
                    <a:pt x="351" y="358"/>
                  </a:lnTo>
                  <a:lnTo>
                    <a:pt x="332" y="370"/>
                  </a:lnTo>
                  <a:lnTo>
                    <a:pt x="306" y="384"/>
                  </a:lnTo>
                  <a:lnTo>
                    <a:pt x="282" y="397"/>
                  </a:lnTo>
                  <a:lnTo>
                    <a:pt x="253" y="416"/>
                  </a:lnTo>
                  <a:lnTo>
                    <a:pt x="225" y="432"/>
                  </a:lnTo>
                  <a:lnTo>
                    <a:pt x="191" y="449"/>
                  </a:lnTo>
                  <a:lnTo>
                    <a:pt x="164" y="465"/>
                  </a:lnTo>
                  <a:lnTo>
                    <a:pt x="137" y="484"/>
                  </a:lnTo>
                  <a:lnTo>
                    <a:pt x="108" y="497"/>
                  </a:lnTo>
                  <a:lnTo>
                    <a:pt x="81" y="511"/>
                  </a:lnTo>
                  <a:lnTo>
                    <a:pt x="65" y="523"/>
                  </a:lnTo>
                  <a:lnTo>
                    <a:pt x="49" y="532"/>
                  </a:lnTo>
                  <a:lnTo>
                    <a:pt x="37" y="536"/>
                  </a:lnTo>
                  <a:lnTo>
                    <a:pt x="37" y="541"/>
                  </a:lnTo>
                  <a:lnTo>
                    <a:pt x="0" y="351"/>
                  </a:lnTo>
                  <a:close/>
                </a:path>
              </a:pathLst>
            </a:custGeom>
            <a:solidFill>
              <a:srgbClr val="FFDEB1"/>
            </a:solidFill>
            <a:ln w="42863">
              <a:solidFill>
                <a:srgbClr val="000000"/>
              </a:solidFill>
              <a:round/>
              <a:headEnd/>
              <a:tailEnd/>
            </a:ln>
          </p:spPr>
          <p:txBody>
            <a:bodyPr/>
            <a:lstStyle/>
            <a:p>
              <a:endParaRPr lang="en-US"/>
            </a:p>
          </p:txBody>
        </p:sp>
        <p:sp>
          <p:nvSpPr>
            <p:cNvPr id="18447" name="Freeform 19"/>
            <p:cNvSpPr>
              <a:spLocks/>
            </p:cNvSpPr>
            <p:nvPr/>
          </p:nvSpPr>
          <p:spPr bwMode="auto">
            <a:xfrm>
              <a:off x="4646" y="2963"/>
              <a:ext cx="102" cy="86"/>
            </a:xfrm>
            <a:custGeom>
              <a:avLst/>
              <a:gdLst>
                <a:gd name="T0" fmla="*/ 0 w 202"/>
                <a:gd name="T1" fmla="*/ 1 h 172"/>
                <a:gd name="T2" fmla="*/ 0 w 202"/>
                <a:gd name="T3" fmla="*/ 1 h 172"/>
                <a:gd name="T4" fmla="*/ 0 w 202"/>
                <a:gd name="T5" fmla="*/ 1 h 172"/>
                <a:gd name="T6" fmla="*/ 0 w 202"/>
                <a:gd name="T7" fmla="*/ 1 h 172"/>
                <a:gd name="T8" fmla="*/ 0 w 202"/>
                <a:gd name="T9" fmla="*/ 1 h 172"/>
                <a:gd name="T10" fmla="*/ 1 w 202"/>
                <a:gd name="T11" fmla="*/ 1 h 172"/>
                <a:gd name="T12" fmla="*/ 1 w 202"/>
                <a:gd name="T13" fmla="*/ 1 h 172"/>
                <a:gd name="T14" fmla="*/ 1 w 202"/>
                <a:gd name="T15" fmla="*/ 1 h 172"/>
                <a:gd name="T16" fmla="*/ 1 w 202"/>
                <a:gd name="T17" fmla="*/ 1 h 172"/>
                <a:gd name="T18" fmla="*/ 1 w 202"/>
                <a:gd name="T19" fmla="*/ 1 h 172"/>
                <a:gd name="T20" fmla="*/ 1 w 202"/>
                <a:gd name="T21" fmla="*/ 1 h 172"/>
                <a:gd name="T22" fmla="*/ 1 w 202"/>
                <a:gd name="T23" fmla="*/ 1 h 172"/>
                <a:gd name="T24" fmla="*/ 1 w 202"/>
                <a:gd name="T25" fmla="*/ 1 h 172"/>
                <a:gd name="T26" fmla="*/ 1 w 202"/>
                <a:gd name="T27" fmla="*/ 1 h 172"/>
                <a:gd name="T28" fmla="*/ 1 w 202"/>
                <a:gd name="T29" fmla="*/ 1 h 172"/>
                <a:gd name="T30" fmla="*/ 1 w 202"/>
                <a:gd name="T31" fmla="*/ 1 h 172"/>
                <a:gd name="T32" fmla="*/ 1 w 202"/>
                <a:gd name="T33" fmla="*/ 1 h 172"/>
                <a:gd name="T34" fmla="*/ 1 w 202"/>
                <a:gd name="T35" fmla="*/ 1 h 172"/>
                <a:gd name="T36" fmla="*/ 1 w 202"/>
                <a:gd name="T37" fmla="*/ 1 h 172"/>
                <a:gd name="T38" fmla="*/ 1 w 202"/>
                <a:gd name="T39" fmla="*/ 1 h 172"/>
                <a:gd name="T40" fmla="*/ 1 w 202"/>
                <a:gd name="T41" fmla="*/ 1 h 172"/>
                <a:gd name="T42" fmla="*/ 1 w 202"/>
                <a:gd name="T43" fmla="*/ 1 h 172"/>
                <a:gd name="T44" fmla="*/ 1 w 202"/>
                <a:gd name="T45" fmla="*/ 1 h 172"/>
                <a:gd name="T46" fmla="*/ 1 w 202"/>
                <a:gd name="T47" fmla="*/ 1 h 172"/>
                <a:gd name="T48" fmla="*/ 1 w 202"/>
                <a:gd name="T49" fmla="*/ 1 h 172"/>
                <a:gd name="T50" fmla="*/ 1 w 202"/>
                <a:gd name="T51" fmla="*/ 1 h 172"/>
                <a:gd name="T52" fmla="*/ 1 w 202"/>
                <a:gd name="T53" fmla="*/ 1 h 172"/>
                <a:gd name="T54" fmla="*/ 1 w 202"/>
                <a:gd name="T55" fmla="*/ 1 h 172"/>
                <a:gd name="T56" fmla="*/ 1 w 202"/>
                <a:gd name="T57" fmla="*/ 1 h 172"/>
                <a:gd name="T58" fmla="*/ 1 w 202"/>
                <a:gd name="T59" fmla="*/ 1 h 172"/>
                <a:gd name="T60" fmla="*/ 1 w 202"/>
                <a:gd name="T61" fmla="*/ 1 h 172"/>
                <a:gd name="T62" fmla="*/ 1 w 202"/>
                <a:gd name="T63" fmla="*/ 1 h 172"/>
                <a:gd name="T64" fmla="*/ 1 w 202"/>
                <a:gd name="T65" fmla="*/ 1 h 172"/>
                <a:gd name="T66" fmla="*/ 1 w 202"/>
                <a:gd name="T67" fmla="*/ 1 h 172"/>
                <a:gd name="T68" fmla="*/ 1 w 202"/>
                <a:gd name="T69" fmla="*/ 1 h 172"/>
                <a:gd name="T70" fmla="*/ 1 w 202"/>
                <a:gd name="T71" fmla="*/ 1 h 172"/>
                <a:gd name="T72" fmla="*/ 1 w 202"/>
                <a:gd name="T73" fmla="*/ 1 h 172"/>
                <a:gd name="T74" fmla="*/ 1 w 202"/>
                <a:gd name="T75" fmla="*/ 1 h 172"/>
                <a:gd name="T76" fmla="*/ 1 w 202"/>
                <a:gd name="T77" fmla="*/ 1 h 172"/>
                <a:gd name="T78" fmla="*/ 1 w 202"/>
                <a:gd name="T79" fmla="*/ 1 h 172"/>
                <a:gd name="T80" fmla="*/ 1 w 202"/>
                <a:gd name="T81" fmla="*/ 1 h 172"/>
                <a:gd name="T82" fmla="*/ 1 w 202"/>
                <a:gd name="T83" fmla="*/ 1 h 172"/>
                <a:gd name="T84" fmla="*/ 1 w 202"/>
                <a:gd name="T85" fmla="*/ 0 h 172"/>
                <a:gd name="T86" fmla="*/ 1 w 202"/>
                <a:gd name="T87" fmla="*/ 0 h 172"/>
                <a:gd name="T88" fmla="*/ 1 w 202"/>
                <a:gd name="T89" fmla="*/ 0 h 172"/>
                <a:gd name="T90" fmla="*/ 1 w 202"/>
                <a:gd name="T91" fmla="*/ 0 h 172"/>
                <a:gd name="T92" fmla="*/ 1 w 202"/>
                <a:gd name="T93" fmla="*/ 1 h 172"/>
                <a:gd name="T94" fmla="*/ 1 w 202"/>
                <a:gd name="T95" fmla="*/ 1 h 172"/>
                <a:gd name="T96" fmla="*/ 1 w 202"/>
                <a:gd name="T97" fmla="*/ 1 h 172"/>
                <a:gd name="T98" fmla="*/ 1 w 202"/>
                <a:gd name="T99" fmla="*/ 1 h 172"/>
                <a:gd name="T100" fmla="*/ 1 w 202"/>
                <a:gd name="T101" fmla="*/ 1 h 172"/>
                <a:gd name="T102" fmla="*/ 1 w 202"/>
                <a:gd name="T103" fmla="*/ 1 h 172"/>
                <a:gd name="T104" fmla="*/ 1 w 202"/>
                <a:gd name="T105" fmla="*/ 1 h 172"/>
                <a:gd name="T106" fmla="*/ 1 w 202"/>
                <a:gd name="T107" fmla="*/ 1 h 172"/>
                <a:gd name="T108" fmla="*/ 1 w 202"/>
                <a:gd name="T109" fmla="*/ 1 h 172"/>
                <a:gd name="T110" fmla="*/ 1 w 202"/>
                <a:gd name="T111" fmla="*/ 1 h 172"/>
                <a:gd name="T112" fmla="*/ 1 w 202"/>
                <a:gd name="T113" fmla="*/ 1 h 172"/>
                <a:gd name="T114" fmla="*/ 1 w 202"/>
                <a:gd name="T115" fmla="*/ 1 h 172"/>
                <a:gd name="T116" fmla="*/ 1 w 202"/>
                <a:gd name="T117" fmla="*/ 1 h 172"/>
                <a:gd name="T118" fmla="*/ 1 w 202"/>
                <a:gd name="T119" fmla="*/ 1 h 172"/>
                <a:gd name="T120" fmla="*/ 1 w 202"/>
                <a:gd name="T121" fmla="*/ 1 h 172"/>
                <a:gd name="T122" fmla="*/ 0 w 202"/>
                <a:gd name="T123" fmla="*/ 1 h 1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2"/>
                <a:gd name="T187" fmla="*/ 0 h 172"/>
                <a:gd name="T188" fmla="*/ 202 w 202"/>
                <a:gd name="T189" fmla="*/ 172 h 1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2" h="172">
                  <a:moveTo>
                    <a:pt x="0" y="172"/>
                  </a:moveTo>
                  <a:lnTo>
                    <a:pt x="0" y="167"/>
                  </a:lnTo>
                  <a:lnTo>
                    <a:pt x="0" y="164"/>
                  </a:lnTo>
                  <a:lnTo>
                    <a:pt x="0" y="157"/>
                  </a:lnTo>
                  <a:lnTo>
                    <a:pt x="0" y="149"/>
                  </a:lnTo>
                  <a:lnTo>
                    <a:pt x="4" y="140"/>
                  </a:lnTo>
                  <a:lnTo>
                    <a:pt x="7" y="130"/>
                  </a:lnTo>
                  <a:lnTo>
                    <a:pt x="10" y="115"/>
                  </a:lnTo>
                  <a:lnTo>
                    <a:pt x="10" y="104"/>
                  </a:lnTo>
                  <a:lnTo>
                    <a:pt x="16" y="80"/>
                  </a:lnTo>
                  <a:lnTo>
                    <a:pt x="16" y="68"/>
                  </a:lnTo>
                  <a:lnTo>
                    <a:pt x="22" y="59"/>
                  </a:lnTo>
                  <a:lnTo>
                    <a:pt x="24" y="48"/>
                  </a:lnTo>
                  <a:lnTo>
                    <a:pt x="27" y="42"/>
                  </a:lnTo>
                  <a:lnTo>
                    <a:pt x="31" y="39"/>
                  </a:lnTo>
                  <a:lnTo>
                    <a:pt x="36" y="33"/>
                  </a:lnTo>
                  <a:lnTo>
                    <a:pt x="40" y="33"/>
                  </a:lnTo>
                  <a:lnTo>
                    <a:pt x="50" y="35"/>
                  </a:lnTo>
                  <a:lnTo>
                    <a:pt x="50" y="39"/>
                  </a:lnTo>
                  <a:lnTo>
                    <a:pt x="56" y="39"/>
                  </a:lnTo>
                  <a:lnTo>
                    <a:pt x="62" y="39"/>
                  </a:lnTo>
                  <a:lnTo>
                    <a:pt x="65" y="45"/>
                  </a:lnTo>
                  <a:lnTo>
                    <a:pt x="72" y="47"/>
                  </a:lnTo>
                  <a:lnTo>
                    <a:pt x="75" y="48"/>
                  </a:lnTo>
                  <a:lnTo>
                    <a:pt x="77" y="56"/>
                  </a:lnTo>
                  <a:lnTo>
                    <a:pt x="83" y="59"/>
                  </a:lnTo>
                  <a:lnTo>
                    <a:pt x="86" y="62"/>
                  </a:lnTo>
                  <a:lnTo>
                    <a:pt x="89" y="68"/>
                  </a:lnTo>
                  <a:lnTo>
                    <a:pt x="93" y="75"/>
                  </a:lnTo>
                  <a:lnTo>
                    <a:pt x="95" y="80"/>
                  </a:lnTo>
                  <a:lnTo>
                    <a:pt x="95" y="87"/>
                  </a:lnTo>
                  <a:lnTo>
                    <a:pt x="95" y="95"/>
                  </a:lnTo>
                  <a:lnTo>
                    <a:pt x="95" y="87"/>
                  </a:lnTo>
                  <a:lnTo>
                    <a:pt x="98" y="80"/>
                  </a:lnTo>
                  <a:lnTo>
                    <a:pt x="102" y="72"/>
                  </a:lnTo>
                  <a:lnTo>
                    <a:pt x="107" y="62"/>
                  </a:lnTo>
                  <a:lnTo>
                    <a:pt x="111" y="56"/>
                  </a:lnTo>
                  <a:lnTo>
                    <a:pt x="113" y="45"/>
                  </a:lnTo>
                  <a:lnTo>
                    <a:pt x="120" y="33"/>
                  </a:lnTo>
                  <a:lnTo>
                    <a:pt x="122" y="24"/>
                  </a:lnTo>
                  <a:lnTo>
                    <a:pt x="133" y="12"/>
                  </a:lnTo>
                  <a:lnTo>
                    <a:pt x="140" y="4"/>
                  </a:lnTo>
                  <a:lnTo>
                    <a:pt x="143" y="0"/>
                  </a:lnTo>
                  <a:lnTo>
                    <a:pt x="155" y="0"/>
                  </a:lnTo>
                  <a:lnTo>
                    <a:pt x="164" y="0"/>
                  </a:lnTo>
                  <a:lnTo>
                    <a:pt x="170" y="0"/>
                  </a:lnTo>
                  <a:lnTo>
                    <a:pt x="176" y="7"/>
                  </a:lnTo>
                  <a:lnTo>
                    <a:pt x="178" y="7"/>
                  </a:lnTo>
                  <a:lnTo>
                    <a:pt x="179" y="7"/>
                  </a:lnTo>
                  <a:lnTo>
                    <a:pt x="179" y="4"/>
                  </a:lnTo>
                  <a:lnTo>
                    <a:pt x="182" y="4"/>
                  </a:lnTo>
                  <a:lnTo>
                    <a:pt x="190" y="4"/>
                  </a:lnTo>
                  <a:lnTo>
                    <a:pt x="191" y="4"/>
                  </a:lnTo>
                  <a:lnTo>
                    <a:pt x="196" y="4"/>
                  </a:lnTo>
                  <a:lnTo>
                    <a:pt x="201" y="7"/>
                  </a:lnTo>
                  <a:lnTo>
                    <a:pt x="202" y="12"/>
                  </a:lnTo>
                  <a:lnTo>
                    <a:pt x="202" y="18"/>
                  </a:lnTo>
                  <a:lnTo>
                    <a:pt x="201" y="25"/>
                  </a:lnTo>
                  <a:lnTo>
                    <a:pt x="201" y="35"/>
                  </a:lnTo>
                  <a:lnTo>
                    <a:pt x="196" y="45"/>
                  </a:lnTo>
                  <a:lnTo>
                    <a:pt x="190" y="57"/>
                  </a:lnTo>
                  <a:lnTo>
                    <a:pt x="0" y="172"/>
                  </a:lnTo>
                  <a:close/>
                </a:path>
              </a:pathLst>
            </a:custGeom>
            <a:solidFill>
              <a:srgbClr val="FFD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48" name="Freeform 20"/>
            <p:cNvSpPr>
              <a:spLocks/>
            </p:cNvSpPr>
            <p:nvPr/>
          </p:nvSpPr>
          <p:spPr bwMode="auto">
            <a:xfrm>
              <a:off x="4646" y="2963"/>
              <a:ext cx="102" cy="86"/>
            </a:xfrm>
            <a:custGeom>
              <a:avLst/>
              <a:gdLst>
                <a:gd name="T0" fmla="*/ 0 w 202"/>
                <a:gd name="T1" fmla="*/ 1 h 172"/>
                <a:gd name="T2" fmla="*/ 0 w 202"/>
                <a:gd name="T3" fmla="*/ 1 h 172"/>
                <a:gd name="T4" fmla="*/ 0 w 202"/>
                <a:gd name="T5" fmla="*/ 1 h 172"/>
                <a:gd name="T6" fmla="*/ 0 w 202"/>
                <a:gd name="T7" fmla="*/ 1 h 172"/>
                <a:gd name="T8" fmla="*/ 0 w 202"/>
                <a:gd name="T9" fmla="*/ 1 h 172"/>
                <a:gd name="T10" fmla="*/ 1 w 202"/>
                <a:gd name="T11" fmla="*/ 1 h 172"/>
                <a:gd name="T12" fmla="*/ 1 w 202"/>
                <a:gd name="T13" fmla="*/ 1 h 172"/>
                <a:gd name="T14" fmla="*/ 1 w 202"/>
                <a:gd name="T15" fmla="*/ 1 h 172"/>
                <a:gd name="T16" fmla="*/ 1 w 202"/>
                <a:gd name="T17" fmla="*/ 1 h 172"/>
                <a:gd name="T18" fmla="*/ 1 w 202"/>
                <a:gd name="T19" fmla="*/ 1 h 172"/>
                <a:gd name="T20" fmla="*/ 1 w 202"/>
                <a:gd name="T21" fmla="*/ 1 h 172"/>
                <a:gd name="T22" fmla="*/ 1 w 202"/>
                <a:gd name="T23" fmla="*/ 1 h 172"/>
                <a:gd name="T24" fmla="*/ 1 w 202"/>
                <a:gd name="T25" fmla="*/ 1 h 172"/>
                <a:gd name="T26" fmla="*/ 1 w 202"/>
                <a:gd name="T27" fmla="*/ 1 h 172"/>
                <a:gd name="T28" fmla="*/ 1 w 202"/>
                <a:gd name="T29" fmla="*/ 1 h 172"/>
                <a:gd name="T30" fmla="*/ 1 w 202"/>
                <a:gd name="T31" fmla="*/ 1 h 172"/>
                <a:gd name="T32" fmla="*/ 1 w 202"/>
                <a:gd name="T33" fmla="*/ 1 h 172"/>
                <a:gd name="T34" fmla="*/ 1 w 202"/>
                <a:gd name="T35" fmla="*/ 1 h 172"/>
                <a:gd name="T36" fmla="*/ 1 w 202"/>
                <a:gd name="T37" fmla="*/ 1 h 172"/>
                <a:gd name="T38" fmla="*/ 1 w 202"/>
                <a:gd name="T39" fmla="*/ 1 h 172"/>
                <a:gd name="T40" fmla="*/ 1 w 202"/>
                <a:gd name="T41" fmla="*/ 1 h 172"/>
                <a:gd name="T42" fmla="*/ 1 w 202"/>
                <a:gd name="T43" fmla="*/ 1 h 172"/>
                <a:gd name="T44" fmla="*/ 1 w 202"/>
                <a:gd name="T45" fmla="*/ 1 h 172"/>
                <a:gd name="T46" fmla="*/ 1 w 202"/>
                <a:gd name="T47" fmla="*/ 1 h 172"/>
                <a:gd name="T48" fmla="*/ 1 w 202"/>
                <a:gd name="T49" fmla="*/ 1 h 172"/>
                <a:gd name="T50" fmla="*/ 1 w 202"/>
                <a:gd name="T51" fmla="*/ 1 h 172"/>
                <a:gd name="T52" fmla="*/ 1 w 202"/>
                <a:gd name="T53" fmla="*/ 1 h 172"/>
                <a:gd name="T54" fmla="*/ 1 w 202"/>
                <a:gd name="T55" fmla="*/ 1 h 172"/>
                <a:gd name="T56" fmla="*/ 1 w 202"/>
                <a:gd name="T57" fmla="*/ 1 h 172"/>
                <a:gd name="T58" fmla="*/ 1 w 202"/>
                <a:gd name="T59" fmla="*/ 1 h 172"/>
                <a:gd name="T60" fmla="*/ 1 w 202"/>
                <a:gd name="T61" fmla="*/ 1 h 172"/>
                <a:gd name="T62" fmla="*/ 1 w 202"/>
                <a:gd name="T63" fmla="*/ 1 h 172"/>
                <a:gd name="T64" fmla="*/ 1 w 202"/>
                <a:gd name="T65" fmla="*/ 1 h 172"/>
                <a:gd name="T66" fmla="*/ 1 w 202"/>
                <a:gd name="T67" fmla="*/ 1 h 172"/>
                <a:gd name="T68" fmla="*/ 1 w 202"/>
                <a:gd name="T69" fmla="*/ 1 h 172"/>
                <a:gd name="T70" fmla="*/ 1 w 202"/>
                <a:gd name="T71" fmla="*/ 1 h 172"/>
                <a:gd name="T72" fmla="*/ 1 w 202"/>
                <a:gd name="T73" fmla="*/ 1 h 172"/>
                <a:gd name="T74" fmla="*/ 1 w 202"/>
                <a:gd name="T75" fmla="*/ 1 h 172"/>
                <a:gd name="T76" fmla="*/ 1 w 202"/>
                <a:gd name="T77" fmla="*/ 1 h 172"/>
                <a:gd name="T78" fmla="*/ 1 w 202"/>
                <a:gd name="T79" fmla="*/ 1 h 172"/>
                <a:gd name="T80" fmla="*/ 1 w 202"/>
                <a:gd name="T81" fmla="*/ 1 h 172"/>
                <a:gd name="T82" fmla="*/ 1 w 202"/>
                <a:gd name="T83" fmla="*/ 1 h 172"/>
                <a:gd name="T84" fmla="*/ 1 w 202"/>
                <a:gd name="T85" fmla="*/ 0 h 172"/>
                <a:gd name="T86" fmla="*/ 1 w 202"/>
                <a:gd name="T87" fmla="*/ 0 h 172"/>
                <a:gd name="T88" fmla="*/ 1 w 202"/>
                <a:gd name="T89" fmla="*/ 0 h 172"/>
                <a:gd name="T90" fmla="*/ 1 w 202"/>
                <a:gd name="T91" fmla="*/ 0 h 172"/>
                <a:gd name="T92" fmla="*/ 1 w 202"/>
                <a:gd name="T93" fmla="*/ 1 h 172"/>
                <a:gd name="T94" fmla="*/ 1 w 202"/>
                <a:gd name="T95" fmla="*/ 1 h 172"/>
                <a:gd name="T96" fmla="*/ 1 w 202"/>
                <a:gd name="T97" fmla="*/ 1 h 172"/>
                <a:gd name="T98" fmla="*/ 1 w 202"/>
                <a:gd name="T99" fmla="*/ 1 h 172"/>
                <a:gd name="T100" fmla="*/ 1 w 202"/>
                <a:gd name="T101" fmla="*/ 1 h 172"/>
                <a:gd name="T102" fmla="*/ 1 w 202"/>
                <a:gd name="T103" fmla="*/ 1 h 172"/>
                <a:gd name="T104" fmla="*/ 1 w 202"/>
                <a:gd name="T105" fmla="*/ 1 h 172"/>
                <a:gd name="T106" fmla="*/ 1 w 202"/>
                <a:gd name="T107" fmla="*/ 1 h 172"/>
                <a:gd name="T108" fmla="*/ 1 w 202"/>
                <a:gd name="T109" fmla="*/ 1 h 172"/>
                <a:gd name="T110" fmla="*/ 1 w 202"/>
                <a:gd name="T111" fmla="*/ 1 h 172"/>
                <a:gd name="T112" fmla="*/ 1 w 202"/>
                <a:gd name="T113" fmla="*/ 1 h 172"/>
                <a:gd name="T114" fmla="*/ 1 w 202"/>
                <a:gd name="T115" fmla="*/ 1 h 172"/>
                <a:gd name="T116" fmla="*/ 1 w 202"/>
                <a:gd name="T117" fmla="*/ 1 h 172"/>
                <a:gd name="T118" fmla="*/ 1 w 202"/>
                <a:gd name="T119" fmla="*/ 1 h 172"/>
                <a:gd name="T120" fmla="*/ 1 w 202"/>
                <a:gd name="T121" fmla="*/ 1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2"/>
                <a:gd name="T184" fmla="*/ 0 h 172"/>
                <a:gd name="T185" fmla="*/ 202 w 202"/>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2" h="172">
                  <a:moveTo>
                    <a:pt x="0" y="172"/>
                  </a:moveTo>
                  <a:lnTo>
                    <a:pt x="0" y="167"/>
                  </a:lnTo>
                  <a:lnTo>
                    <a:pt x="0" y="164"/>
                  </a:lnTo>
                  <a:lnTo>
                    <a:pt x="0" y="157"/>
                  </a:lnTo>
                  <a:lnTo>
                    <a:pt x="0" y="149"/>
                  </a:lnTo>
                  <a:lnTo>
                    <a:pt x="4" y="140"/>
                  </a:lnTo>
                  <a:lnTo>
                    <a:pt x="7" y="130"/>
                  </a:lnTo>
                  <a:lnTo>
                    <a:pt x="10" y="115"/>
                  </a:lnTo>
                  <a:lnTo>
                    <a:pt x="10" y="104"/>
                  </a:lnTo>
                  <a:lnTo>
                    <a:pt x="16" y="80"/>
                  </a:lnTo>
                  <a:lnTo>
                    <a:pt x="16" y="68"/>
                  </a:lnTo>
                  <a:lnTo>
                    <a:pt x="22" y="59"/>
                  </a:lnTo>
                  <a:lnTo>
                    <a:pt x="24" y="48"/>
                  </a:lnTo>
                  <a:lnTo>
                    <a:pt x="27" y="42"/>
                  </a:lnTo>
                  <a:lnTo>
                    <a:pt x="31" y="39"/>
                  </a:lnTo>
                  <a:lnTo>
                    <a:pt x="36" y="33"/>
                  </a:lnTo>
                  <a:lnTo>
                    <a:pt x="40" y="33"/>
                  </a:lnTo>
                  <a:lnTo>
                    <a:pt x="50" y="35"/>
                  </a:lnTo>
                  <a:lnTo>
                    <a:pt x="50" y="39"/>
                  </a:lnTo>
                  <a:lnTo>
                    <a:pt x="56" y="39"/>
                  </a:lnTo>
                  <a:lnTo>
                    <a:pt x="62" y="39"/>
                  </a:lnTo>
                  <a:lnTo>
                    <a:pt x="65" y="45"/>
                  </a:lnTo>
                  <a:lnTo>
                    <a:pt x="72" y="47"/>
                  </a:lnTo>
                  <a:lnTo>
                    <a:pt x="75" y="48"/>
                  </a:lnTo>
                  <a:lnTo>
                    <a:pt x="77" y="56"/>
                  </a:lnTo>
                  <a:lnTo>
                    <a:pt x="83" y="59"/>
                  </a:lnTo>
                  <a:lnTo>
                    <a:pt x="86" y="62"/>
                  </a:lnTo>
                  <a:lnTo>
                    <a:pt x="89" y="68"/>
                  </a:lnTo>
                  <a:lnTo>
                    <a:pt x="93" y="75"/>
                  </a:lnTo>
                  <a:lnTo>
                    <a:pt x="95" y="80"/>
                  </a:lnTo>
                  <a:lnTo>
                    <a:pt x="95" y="87"/>
                  </a:lnTo>
                  <a:lnTo>
                    <a:pt x="95" y="95"/>
                  </a:lnTo>
                  <a:lnTo>
                    <a:pt x="95" y="87"/>
                  </a:lnTo>
                  <a:lnTo>
                    <a:pt x="98" y="80"/>
                  </a:lnTo>
                  <a:lnTo>
                    <a:pt x="102" y="72"/>
                  </a:lnTo>
                  <a:lnTo>
                    <a:pt x="107" y="62"/>
                  </a:lnTo>
                  <a:lnTo>
                    <a:pt x="111" y="56"/>
                  </a:lnTo>
                  <a:lnTo>
                    <a:pt x="113" y="45"/>
                  </a:lnTo>
                  <a:lnTo>
                    <a:pt x="120" y="33"/>
                  </a:lnTo>
                  <a:lnTo>
                    <a:pt x="122" y="24"/>
                  </a:lnTo>
                  <a:lnTo>
                    <a:pt x="133" y="12"/>
                  </a:lnTo>
                  <a:lnTo>
                    <a:pt x="140" y="4"/>
                  </a:lnTo>
                  <a:lnTo>
                    <a:pt x="143" y="0"/>
                  </a:lnTo>
                  <a:lnTo>
                    <a:pt x="155" y="0"/>
                  </a:lnTo>
                  <a:lnTo>
                    <a:pt x="164" y="0"/>
                  </a:lnTo>
                  <a:lnTo>
                    <a:pt x="170" y="0"/>
                  </a:lnTo>
                  <a:lnTo>
                    <a:pt x="176" y="7"/>
                  </a:lnTo>
                  <a:lnTo>
                    <a:pt x="178" y="7"/>
                  </a:lnTo>
                  <a:lnTo>
                    <a:pt x="179" y="7"/>
                  </a:lnTo>
                  <a:lnTo>
                    <a:pt x="179" y="4"/>
                  </a:lnTo>
                  <a:lnTo>
                    <a:pt x="182" y="4"/>
                  </a:lnTo>
                  <a:lnTo>
                    <a:pt x="190" y="4"/>
                  </a:lnTo>
                  <a:lnTo>
                    <a:pt x="191" y="4"/>
                  </a:lnTo>
                  <a:lnTo>
                    <a:pt x="196" y="4"/>
                  </a:lnTo>
                  <a:lnTo>
                    <a:pt x="201" y="7"/>
                  </a:lnTo>
                  <a:lnTo>
                    <a:pt x="202" y="12"/>
                  </a:lnTo>
                  <a:lnTo>
                    <a:pt x="202" y="18"/>
                  </a:lnTo>
                  <a:lnTo>
                    <a:pt x="201" y="25"/>
                  </a:lnTo>
                  <a:lnTo>
                    <a:pt x="201" y="35"/>
                  </a:lnTo>
                  <a:lnTo>
                    <a:pt x="196" y="45"/>
                  </a:lnTo>
                  <a:lnTo>
                    <a:pt x="190" y="57"/>
                  </a:lnTo>
                </a:path>
              </a:pathLst>
            </a:custGeom>
            <a:noFill/>
            <a:ln w="428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9" name="Freeform 21"/>
            <p:cNvSpPr>
              <a:spLocks/>
            </p:cNvSpPr>
            <p:nvPr/>
          </p:nvSpPr>
          <p:spPr bwMode="auto">
            <a:xfrm>
              <a:off x="3268" y="3175"/>
              <a:ext cx="416" cy="182"/>
            </a:xfrm>
            <a:custGeom>
              <a:avLst/>
              <a:gdLst>
                <a:gd name="T0" fmla="*/ 0 w 834"/>
                <a:gd name="T1" fmla="*/ 0 h 365"/>
                <a:gd name="T2" fmla="*/ 0 w 834"/>
                <a:gd name="T3" fmla="*/ 0 h 365"/>
                <a:gd name="T4" fmla="*/ 0 w 834"/>
                <a:gd name="T5" fmla="*/ 0 h 365"/>
                <a:gd name="T6" fmla="*/ 0 w 834"/>
                <a:gd name="T7" fmla="*/ 0 h 365"/>
                <a:gd name="T8" fmla="*/ 0 w 834"/>
                <a:gd name="T9" fmla="*/ 0 h 365"/>
                <a:gd name="T10" fmla="*/ 0 w 834"/>
                <a:gd name="T11" fmla="*/ 0 h 365"/>
                <a:gd name="T12" fmla="*/ 0 w 834"/>
                <a:gd name="T13" fmla="*/ 0 h 365"/>
                <a:gd name="T14" fmla="*/ 0 w 834"/>
                <a:gd name="T15" fmla="*/ 0 h 365"/>
                <a:gd name="T16" fmla="*/ 0 w 834"/>
                <a:gd name="T17" fmla="*/ 0 h 365"/>
                <a:gd name="T18" fmla="*/ 0 w 834"/>
                <a:gd name="T19" fmla="*/ 0 h 365"/>
                <a:gd name="T20" fmla="*/ 0 w 834"/>
                <a:gd name="T21" fmla="*/ 0 h 365"/>
                <a:gd name="T22" fmla="*/ 0 w 834"/>
                <a:gd name="T23" fmla="*/ 0 h 365"/>
                <a:gd name="T24" fmla="*/ 0 w 834"/>
                <a:gd name="T25" fmla="*/ 0 h 365"/>
                <a:gd name="T26" fmla="*/ 0 w 834"/>
                <a:gd name="T27" fmla="*/ 0 h 365"/>
                <a:gd name="T28" fmla="*/ 0 w 834"/>
                <a:gd name="T29" fmla="*/ 0 h 365"/>
                <a:gd name="T30" fmla="*/ 0 w 834"/>
                <a:gd name="T31" fmla="*/ 0 h 365"/>
                <a:gd name="T32" fmla="*/ 0 w 834"/>
                <a:gd name="T33" fmla="*/ 0 h 365"/>
                <a:gd name="T34" fmla="*/ 0 w 834"/>
                <a:gd name="T35" fmla="*/ 0 h 365"/>
                <a:gd name="T36" fmla="*/ 0 w 834"/>
                <a:gd name="T37" fmla="*/ 0 h 365"/>
                <a:gd name="T38" fmla="*/ 0 w 834"/>
                <a:gd name="T39" fmla="*/ 0 h 365"/>
                <a:gd name="T40" fmla="*/ 0 w 834"/>
                <a:gd name="T41" fmla="*/ 0 h 365"/>
                <a:gd name="T42" fmla="*/ 0 w 834"/>
                <a:gd name="T43" fmla="*/ 0 h 365"/>
                <a:gd name="T44" fmla="*/ 0 w 834"/>
                <a:gd name="T45" fmla="*/ 0 h 365"/>
                <a:gd name="T46" fmla="*/ 0 w 834"/>
                <a:gd name="T47" fmla="*/ 0 h 365"/>
                <a:gd name="T48" fmla="*/ 0 w 834"/>
                <a:gd name="T49" fmla="*/ 0 h 365"/>
                <a:gd name="T50" fmla="*/ 0 w 834"/>
                <a:gd name="T51" fmla="*/ 0 h 365"/>
                <a:gd name="T52" fmla="*/ 0 w 834"/>
                <a:gd name="T53" fmla="*/ 0 h 365"/>
                <a:gd name="T54" fmla="*/ 0 w 834"/>
                <a:gd name="T55" fmla="*/ 0 h 365"/>
                <a:gd name="T56" fmla="*/ 0 w 834"/>
                <a:gd name="T57" fmla="*/ 0 h 365"/>
                <a:gd name="T58" fmla="*/ 0 w 834"/>
                <a:gd name="T59" fmla="*/ 0 h 365"/>
                <a:gd name="T60" fmla="*/ 0 w 834"/>
                <a:gd name="T61" fmla="*/ 0 h 365"/>
                <a:gd name="T62" fmla="*/ 0 w 834"/>
                <a:gd name="T63" fmla="*/ 0 h 365"/>
                <a:gd name="T64" fmla="*/ 0 w 834"/>
                <a:gd name="T65" fmla="*/ 0 h 365"/>
                <a:gd name="T66" fmla="*/ 0 w 834"/>
                <a:gd name="T67" fmla="*/ 0 h 365"/>
                <a:gd name="T68" fmla="*/ 0 w 834"/>
                <a:gd name="T69" fmla="*/ 0 h 365"/>
                <a:gd name="T70" fmla="*/ 0 w 834"/>
                <a:gd name="T71" fmla="*/ 0 h 365"/>
                <a:gd name="T72" fmla="*/ 0 w 834"/>
                <a:gd name="T73" fmla="*/ 0 h 365"/>
                <a:gd name="T74" fmla="*/ 0 w 834"/>
                <a:gd name="T75" fmla="*/ 0 h 365"/>
                <a:gd name="T76" fmla="*/ 0 w 834"/>
                <a:gd name="T77" fmla="*/ 0 h 365"/>
                <a:gd name="T78" fmla="*/ 0 w 834"/>
                <a:gd name="T79" fmla="*/ 0 h 365"/>
                <a:gd name="T80" fmla="*/ 0 w 834"/>
                <a:gd name="T81" fmla="*/ 0 h 365"/>
                <a:gd name="T82" fmla="*/ 0 w 834"/>
                <a:gd name="T83" fmla="*/ 0 h 365"/>
                <a:gd name="T84" fmla="*/ 0 w 834"/>
                <a:gd name="T85" fmla="*/ 0 h 365"/>
                <a:gd name="T86" fmla="*/ 0 w 834"/>
                <a:gd name="T87" fmla="*/ 0 h 365"/>
                <a:gd name="T88" fmla="*/ 0 w 834"/>
                <a:gd name="T89" fmla="*/ 0 h 365"/>
                <a:gd name="T90" fmla="*/ 0 w 834"/>
                <a:gd name="T91" fmla="*/ 0 h 365"/>
                <a:gd name="T92" fmla="*/ 0 w 834"/>
                <a:gd name="T93" fmla="*/ 0 h 365"/>
                <a:gd name="T94" fmla="*/ 0 w 834"/>
                <a:gd name="T95" fmla="*/ 0 h 365"/>
                <a:gd name="T96" fmla="*/ 0 w 834"/>
                <a:gd name="T97" fmla="*/ 0 h 365"/>
                <a:gd name="T98" fmla="*/ 0 w 834"/>
                <a:gd name="T99" fmla="*/ 0 h 365"/>
                <a:gd name="T100" fmla="*/ 0 w 834"/>
                <a:gd name="T101" fmla="*/ 0 h 365"/>
                <a:gd name="T102" fmla="*/ 0 w 834"/>
                <a:gd name="T103" fmla="*/ 0 h 365"/>
                <a:gd name="T104" fmla="*/ 0 w 834"/>
                <a:gd name="T105" fmla="*/ 0 h 365"/>
                <a:gd name="T106" fmla="*/ 0 w 834"/>
                <a:gd name="T107" fmla="*/ 0 h 365"/>
                <a:gd name="T108" fmla="*/ 0 w 834"/>
                <a:gd name="T109" fmla="*/ 0 h 365"/>
                <a:gd name="T110" fmla="*/ 0 w 834"/>
                <a:gd name="T111" fmla="*/ 0 h 365"/>
                <a:gd name="T112" fmla="*/ 0 w 834"/>
                <a:gd name="T113" fmla="*/ 0 h 365"/>
                <a:gd name="T114" fmla="*/ 0 w 834"/>
                <a:gd name="T115" fmla="*/ 0 h 365"/>
                <a:gd name="T116" fmla="*/ 0 w 834"/>
                <a:gd name="T117" fmla="*/ 0 h 365"/>
                <a:gd name="T118" fmla="*/ 0 w 834"/>
                <a:gd name="T119" fmla="*/ 0 h 365"/>
                <a:gd name="T120" fmla="*/ 0 w 834"/>
                <a:gd name="T121" fmla="*/ 0 h 365"/>
                <a:gd name="T122" fmla="*/ 0 w 834"/>
                <a:gd name="T123" fmla="*/ 0 h 3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4"/>
                <a:gd name="T187" fmla="*/ 0 h 365"/>
                <a:gd name="T188" fmla="*/ 834 w 834"/>
                <a:gd name="T189" fmla="*/ 365 h 36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4" h="365">
                  <a:moveTo>
                    <a:pt x="801" y="116"/>
                  </a:moveTo>
                  <a:lnTo>
                    <a:pt x="425" y="116"/>
                  </a:lnTo>
                  <a:lnTo>
                    <a:pt x="422" y="116"/>
                  </a:lnTo>
                  <a:lnTo>
                    <a:pt x="417" y="111"/>
                  </a:lnTo>
                  <a:lnTo>
                    <a:pt x="417" y="102"/>
                  </a:lnTo>
                  <a:lnTo>
                    <a:pt x="410" y="95"/>
                  </a:lnTo>
                  <a:lnTo>
                    <a:pt x="402" y="84"/>
                  </a:lnTo>
                  <a:lnTo>
                    <a:pt x="394" y="72"/>
                  </a:lnTo>
                  <a:lnTo>
                    <a:pt x="384" y="60"/>
                  </a:lnTo>
                  <a:lnTo>
                    <a:pt x="375" y="48"/>
                  </a:lnTo>
                  <a:lnTo>
                    <a:pt x="366" y="34"/>
                  </a:lnTo>
                  <a:lnTo>
                    <a:pt x="351" y="19"/>
                  </a:lnTo>
                  <a:lnTo>
                    <a:pt x="340" y="13"/>
                  </a:lnTo>
                  <a:lnTo>
                    <a:pt x="328" y="7"/>
                  </a:lnTo>
                  <a:lnTo>
                    <a:pt x="316" y="1"/>
                  </a:lnTo>
                  <a:lnTo>
                    <a:pt x="304" y="0"/>
                  </a:lnTo>
                  <a:lnTo>
                    <a:pt x="293" y="0"/>
                  </a:lnTo>
                  <a:lnTo>
                    <a:pt x="283" y="7"/>
                  </a:lnTo>
                  <a:lnTo>
                    <a:pt x="272" y="10"/>
                  </a:lnTo>
                  <a:lnTo>
                    <a:pt x="265" y="19"/>
                  </a:lnTo>
                  <a:lnTo>
                    <a:pt x="256" y="27"/>
                  </a:lnTo>
                  <a:lnTo>
                    <a:pt x="242" y="34"/>
                  </a:lnTo>
                  <a:lnTo>
                    <a:pt x="230" y="39"/>
                  </a:lnTo>
                  <a:lnTo>
                    <a:pt x="207" y="57"/>
                  </a:lnTo>
                  <a:lnTo>
                    <a:pt x="197" y="63"/>
                  </a:lnTo>
                  <a:lnTo>
                    <a:pt x="188" y="67"/>
                  </a:lnTo>
                  <a:lnTo>
                    <a:pt x="180" y="72"/>
                  </a:lnTo>
                  <a:lnTo>
                    <a:pt x="169" y="72"/>
                  </a:lnTo>
                  <a:lnTo>
                    <a:pt x="162" y="78"/>
                  </a:lnTo>
                  <a:lnTo>
                    <a:pt x="153" y="81"/>
                  </a:lnTo>
                  <a:lnTo>
                    <a:pt x="147" y="81"/>
                  </a:lnTo>
                  <a:lnTo>
                    <a:pt x="144" y="81"/>
                  </a:lnTo>
                  <a:lnTo>
                    <a:pt x="142" y="78"/>
                  </a:lnTo>
                  <a:lnTo>
                    <a:pt x="136" y="78"/>
                  </a:lnTo>
                  <a:lnTo>
                    <a:pt x="130" y="78"/>
                  </a:lnTo>
                  <a:lnTo>
                    <a:pt x="123" y="81"/>
                  </a:lnTo>
                  <a:lnTo>
                    <a:pt x="120" y="84"/>
                  </a:lnTo>
                  <a:lnTo>
                    <a:pt x="111" y="86"/>
                  </a:lnTo>
                  <a:lnTo>
                    <a:pt x="105" y="95"/>
                  </a:lnTo>
                  <a:lnTo>
                    <a:pt x="97" y="98"/>
                  </a:lnTo>
                  <a:lnTo>
                    <a:pt x="94" y="102"/>
                  </a:lnTo>
                  <a:lnTo>
                    <a:pt x="94" y="111"/>
                  </a:lnTo>
                  <a:lnTo>
                    <a:pt x="91" y="116"/>
                  </a:lnTo>
                  <a:lnTo>
                    <a:pt x="91" y="123"/>
                  </a:lnTo>
                  <a:lnTo>
                    <a:pt x="94" y="129"/>
                  </a:lnTo>
                  <a:lnTo>
                    <a:pt x="94" y="132"/>
                  </a:lnTo>
                  <a:lnTo>
                    <a:pt x="100" y="138"/>
                  </a:lnTo>
                  <a:lnTo>
                    <a:pt x="118" y="138"/>
                  </a:lnTo>
                  <a:lnTo>
                    <a:pt x="127" y="143"/>
                  </a:lnTo>
                  <a:lnTo>
                    <a:pt x="142" y="143"/>
                  </a:lnTo>
                  <a:lnTo>
                    <a:pt x="148" y="143"/>
                  </a:lnTo>
                  <a:lnTo>
                    <a:pt x="153" y="143"/>
                  </a:lnTo>
                  <a:lnTo>
                    <a:pt x="148" y="143"/>
                  </a:lnTo>
                  <a:lnTo>
                    <a:pt x="142" y="143"/>
                  </a:lnTo>
                  <a:lnTo>
                    <a:pt x="135" y="143"/>
                  </a:lnTo>
                  <a:lnTo>
                    <a:pt x="120" y="146"/>
                  </a:lnTo>
                  <a:lnTo>
                    <a:pt x="105" y="146"/>
                  </a:lnTo>
                  <a:lnTo>
                    <a:pt x="59" y="154"/>
                  </a:lnTo>
                  <a:lnTo>
                    <a:pt x="46" y="154"/>
                  </a:lnTo>
                  <a:lnTo>
                    <a:pt x="32" y="154"/>
                  </a:lnTo>
                  <a:lnTo>
                    <a:pt x="17" y="154"/>
                  </a:lnTo>
                  <a:lnTo>
                    <a:pt x="12" y="154"/>
                  </a:lnTo>
                  <a:lnTo>
                    <a:pt x="8" y="154"/>
                  </a:lnTo>
                  <a:lnTo>
                    <a:pt x="8" y="157"/>
                  </a:lnTo>
                  <a:lnTo>
                    <a:pt x="8" y="160"/>
                  </a:lnTo>
                  <a:lnTo>
                    <a:pt x="6" y="164"/>
                  </a:lnTo>
                  <a:lnTo>
                    <a:pt x="0" y="166"/>
                  </a:lnTo>
                  <a:lnTo>
                    <a:pt x="0" y="175"/>
                  </a:lnTo>
                  <a:lnTo>
                    <a:pt x="0" y="178"/>
                  </a:lnTo>
                  <a:lnTo>
                    <a:pt x="0" y="185"/>
                  </a:lnTo>
                  <a:lnTo>
                    <a:pt x="0" y="193"/>
                  </a:lnTo>
                  <a:lnTo>
                    <a:pt x="0" y="202"/>
                  </a:lnTo>
                  <a:lnTo>
                    <a:pt x="6" y="209"/>
                  </a:lnTo>
                  <a:lnTo>
                    <a:pt x="12" y="215"/>
                  </a:lnTo>
                  <a:lnTo>
                    <a:pt x="17" y="220"/>
                  </a:lnTo>
                  <a:lnTo>
                    <a:pt x="32" y="228"/>
                  </a:lnTo>
                  <a:lnTo>
                    <a:pt x="46" y="234"/>
                  </a:lnTo>
                  <a:lnTo>
                    <a:pt x="59" y="238"/>
                  </a:lnTo>
                  <a:lnTo>
                    <a:pt x="77" y="246"/>
                  </a:lnTo>
                  <a:lnTo>
                    <a:pt x="91" y="250"/>
                  </a:lnTo>
                  <a:lnTo>
                    <a:pt x="105" y="258"/>
                  </a:lnTo>
                  <a:lnTo>
                    <a:pt x="120" y="268"/>
                  </a:lnTo>
                  <a:lnTo>
                    <a:pt x="132" y="277"/>
                  </a:lnTo>
                  <a:lnTo>
                    <a:pt x="147" y="294"/>
                  </a:lnTo>
                  <a:lnTo>
                    <a:pt x="169" y="314"/>
                  </a:lnTo>
                  <a:lnTo>
                    <a:pt x="185" y="324"/>
                  </a:lnTo>
                  <a:lnTo>
                    <a:pt x="195" y="339"/>
                  </a:lnTo>
                  <a:lnTo>
                    <a:pt x="206" y="347"/>
                  </a:lnTo>
                  <a:lnTo>
                    <a:pt x="218" y="353"/>
                  </a:lnTo>
                  <a:lnTo>
                    <a:pt x="236" y="363"/>
                  </a:lnTo>
                  <a:lnTo>
                    <a:pt x="248" y="365"/>
                  </a:lnTo>
                  <a:lnTo>
                    <a:pt x="265" y="365"/>
                  </a:lnTo>
                  <a:lnTo>
                    <a:pt x="283" y="363"/>
                  </a:lnTo>
                  <a:lnTo>
                    <a:pt x="293" y="356"/>
                  </a:lnTo>
                  <a:lnTo>
                    <a:pt x="311" y="353"/>
                  </a:lnTo>
                  <a:lnTo>
                    <a:pt x="323" y="347"/>
                  </a:lnTo>
                  <a:lnTo>
                    <a:pt x="340" y="339"/>
                  </a:lnTo>
                  <a:lnTo>
                    <a:pt x="349" y="332"/>
                  </a:lnTo>
                  <a:lnTo>
                    <a:pt x="361" y="324"/>
                  </a:lnTo>
                  <a:lnTo>
                    <a:pt x="373" y="317"/>
                  </a:lnTo>
                  <a:lnTo>
                    <a:pt x="381" y="314"/>
                  </a:lnTo>
                  <a:lnTo>
                    <a:pt x="394" y="309"/>
                  </a:lnTo>
                  <a:lnTo>
                    <a:pt x="400" y="305"/>
                  </a:lnTo>
                  <a:lnTo>
                    <a:pt x="410" y="294"/>
                  </a:lnTo>
                  <a:lnTo>
                    <a:pt x="417" y="294"/>
                  </a:lnTo>
                  <a:lnTo>
                    <a:pt x="426" y="291"/>
                  </a:lnTo>
                  <a:lnTo>
                    <a:pt x="431" y="288"/>
                  </a:lnTo>
                  <a:lnTo>
                    <a:pt x="438" y="288"/>
                  </a:lnTo>
                  <a:lnTo>
                    <a:pt x="446" y="291"/>
                  </a:lnTo>
                  <a:lnTo>
                    <a:pt x="458" y="291"/>
                  </a:lnTo>
                  <a:lnTo>
                    <a:pt x="476" y="291"/>
                  </a:lnTo>
                  <a:lnTo>
                    <a:pt x="499" y="291"/>
                  </a:lnTo>
                  <a:lnTo>
                    <a:pt x="526" y="294"/>
                  </a:lnTo>
                  <a:lnTo>
                    <a:pt x="556" y="294"/>
                  </a:lnTo>
                  <a:lnTo>
                    <a:pt x="594" y="294"/>
                  </a:lnTo>
                  <a:lnTo>
                    <a:pt x="625" y="294"/>
                  </a:lnTo>
                  <a:lnTo>
                    <a:pt x="659" y="294"/>
                  </a:lnTo>
                  <a:lnTo>
                    <a:pt x="692" y="294"/>
                  </a:lnTo>
                  <a:lnTo>
                    <a:pt x="728" y="294"/>
                  </a:lnTo>
                  <a:lnTo>
                    <a:pt x="757" y="297"/>
                  </a:lnTo>
                  <a:lnTo>
                    <a:pt x="780" y="300"/>
                  </a:lnTo>
                  <a:lnTo>
                    <a:pt x="805" y="300"/>
                  </a:lnTo>
                  <a:lnTo>
                    <a:pt x="825" y="305"/>
                  </a:lnTo>
                  <a:lnTo>
                    <a:pt x="834" y="305"/>
                  </a:lnTo>
                  <a:lnTo>
                    <a:pt x="801" y="116"/>
                  </a:lnTo>
                  <a:close/>
                </a:path>
              </a:pathLst>
            </a:custGeom>
            <a:solidFill>
              <a:srgbClr val="FFDEB1"/>
            </a:solidFill>
            <a:ln w="42863">
              <a:solidFill>
                <a:srgbClr val="000000"/>
              </a:solidFill>
              <a:round/>
              <a:headEnd/>
              <a:tailEnd/>
            </a:ln>
          </p:spPr>
          <p:txBody>
            <a:bodyPr/>
            <a:lstStyle/>
            <a:p>
              <a:endParaRPr lang="en-US"/>
            </a:p>
          </p:txBody>
        </p:sp>
        <p:sp>
          <p:nvSpPr>
            <p:cNvPr id="18450" name="Freeform 22"/>
            <p:cNvSpPr>
              <a:spLocks/>
            </p:cNvSpPr>
            <p:nvPr/>
          </p:nvSpPr>
          <p:spPr bwMode="auto">
            <a:xfrm>
              <a:off x="3311" y="3240"/>
              <a:ext cx="121" cy="49"/>
            </a:xfrm>
            <a:custGeom>
              <a:avLst/>
              <a:gdLst>
                <a:gd name="T0" fmla="*/ 1 w 240"/>
                <a:gd name="T1" fmla="*/ 0 h 99"/>
                <a:gd name="T2" fmla="*/ 1 w 240"/>
                <a:gd name="T3" fmla="*/ 0 h 99"/>
                <a:gd name="T4" fmla="*/ 1 w 240"/>
                <a:gd name="T5" fmla="*/ 0 h 99"/>
                <a:gd name="T6" fmla="*/ 1 w 240"/>
                <a:gd name="T7" fmla="*/ 0 h 99"/>
                <a:gd name="T8" fmla="*/ 1 w 240"/>
                <a:gd name="T9" fmla="*/ 0 h 99"/>
                <a:gd name="T10" fmla="*/ 1 w 240"/>
                <a:gd name="T11" fmla="*/ 0 h 99"/>
                <a:gd name="T12" fmla="*/ 1 w 240"/>
                <a:gd name="T13" fmla="*/ 0 h 99"/>
                <a:gd name="T14" fmla="*/ 1 w 240"/>
                <a:gd name="T15" fmla="*/ 0 h 99"/>
                <a:gd name="T16" fmla="*/ 1 w 240"/>
                <a:gd name="T17" fmla="*/ 0 h 99"/>
                <a:gd name="T18" fmla="*/ 1 w 240"/>
                <a:gd name="T19" fmla="*/ 0 h 99"/>
                <a:gd name="T20" fmla="*/ 1 w 240"/>
                <a:gd name="T21" fmla="*/ 0 h 99"/>
                <a:gd name="T22" fmla="*/ 1 w 240"/>
                <a:gd name="T23" fmla="*/ 0 h 99"/>
                <a:gd name="T24" fmla="*/ 1 w 240"/>
                <a:gd name="T25" fmla="*/ 0 h 99"/>
                <a:gd name="T26" fmla="*/ 1 w 240"/>
                <a:gd name="T27" fmla="*/ 0 h 99"/>
                <a:gd name="T28" fmla="*/ 1 w 240"/>
                <a:gd name="T29" fmla="*/ 0 h 99"/>
                <a:gd name="T30" fmla="*/ 1 w 240"/>
                <a:gd name="T31" fmla="*/ 0 h 99"/>
                <a:gd name="T32" fmla="*/ 1 w 240"/>
                <a:gd name="T33" fmla="*/ 0 h 99"/>
                <a:gd name="T34" fmla="*/ 1 w 240"/>
                <a:gd name="T35" fmla="*/ 0 h 99"/>
                <a:gd name="T36" fmla="*/ 1 w 240"/>
                <a:gd name="T37" fmla="*/ 0 h 99"/>
                <a:gd name="T38" fmla="*/ 1 w 240"/>
                <a:gd name="T39" fmla="*/ 0 h 99"/>
                <a:gd name="T40" fmla="*/ 1 w 240"/>
                <a:gd name="T41" fmla="*/ 0 h 99"/>
                <a:gd name="T42" fmla="*/ 1 w 240"/>
                <a:gd name="T43" fmla="*/ 0 h 99"/>
                <a:gd name="T44" fmla="*/ 1 w 240"/>
                <a:gd name="T45" fmla="*/ 0 h 99"/>
                <a:gd name="T46" fmla="*/ 1 w 240"/>
                <a:gd name="T47" fmla="*/ 0 h 99"/>
                <a:gd name="T48" fmla="*/ 1 w 240"/>
                <a:gd name="T49" fmla="*/ 0 h 99"/>
                <a:gd name="T50" fmla="*/ 1 w 240"/>
                <a:gd name="T51" fmla="*/ 0 h 99"/>
                <a:gd name="T52" fmla="*/ 1 w 240"/>
                <a:gd name="T53" fmla="*/ 0 h 99"/>
                <a:gd name="T54" fmla="*/ 1 w 240"/>
                <a:gd name="T55" fmla="*/ 0 h 99"/>
                <a:gd name="T56" fmla="*/ 1 w 240"/>
                <a:gd name="T57" fmla="*/ 0 h 99"/>
                <a:gd name="T58" fmla="*/ 1 w 240"/>
                <a:gd name="T59" fmla="*/ 0 h 99"/>
                <a:gd name="T60" fmla="*/ 1 w 240"/>
                <a:gd name="T61" fmla="*/ 0 h 99"/>
                <a:gd name="T62" fmla="*/ 1 w 240"/>
                <a:gd name="T63" fmla="*/ 0 h 99"/>
                <a:gd name="T64" fmla="*/ 1 w 240"/>
                <a:gd name="T65" fmla="*/ 0 h 99"/>
                <a:gd name="T66" fmla="*/ 1 w 240"/>
                <a:gd name="T67" fmla="*/ 0 h 99"/>
                <a:gd name="T68" fmla="*/ 1 w 240"/>
                <a:gd name="T69" fmla="*/ 0 h 99"/>
                <a:gd name="T70" fmla="*/ 1 w 240"/>
                <a:gd name="T71" fmla="*/ 0 h 99"/>
                <a:gd name="T72" fmla="*/ 1 w 240"/>
                <a:gd name="T73" fmla="*/ 0 h 99"/>
                <a:gd name="T74" fmla="*/ 1 w 240"/>
                <a:gd name="T75" fmla="*/ 0 h 99"/>
                <a:gd name="T76" fmla="*/ 1 w 240"/>
                <a:gd name="T77" fmla="*/ 0 h 99"/>
                <a:gd name="T78" fmla="*/ 1 w 240"/>
                <a:gd name="T79" fmla="*/ 0 h 99"/>
                <a:gd name="T80" fmla="*/ 1 w 240"/>
                <a:gd name="T81" fmla="*/ 0 h 99"/>
                <a:gd name="T82" fmla="*/ 1 w 240"/>
                <a:gd name="T83" fmla="*/ 0 h 99"/>
                <a:gd name="T84" fmla="*/ 1 w 240"/>
                <a:gd name="T85" fmla="*/ 0 h 99"/>
                <a:gd name="T86" fmla="*/ 1 w 240"/>
                <a:gd name="T87" fmla="*/ 0 h 99"/>
                <a:gd name="T88" fmla="*/ 1 w 240"/>
                <a:gd name="T89" fmla="*/ 0 h 99"/>
                <a:gd name="T90" fmla="*/ 1 w 240"/>
                <a:gd name="T91" fmla="*/ 0 h 99"/>
                <a:gd name="T92" fmla="*/ 1 w 240"/>
                <a:gd name="T93" fmla="*/ 0 h 99"/>
                <a:gd name="T94" fmla="*/ 1 w 240"/>
                <a:gd name="T95" fmla="*/ 0 h 99"/>
                <a:gd name="T96" fmla="*/ 1 w 240"/>
                <a:gd name="T97" fmla="*/ 0 h 99"/>
                <a:gd name="T98" fmla="*/ 1 w 240"/>
                <a:gd name="T99" fmla="*/ 0 h 99"/>
                <a:gd name="T100" fmla="*/ 1 w 240"/>
                <a:gd name="T101" fmla="*/ 0 h 99"/>
                <a:gd name="T102" fmla="*/ 1 w 240"/>
                <a:gd name="T103" fmla="*/ 0 h 99"/>
                <a:gd name="T104" fmla="*/ 1 w 240"/>
                <a:gd name="T105" fmla="*/ 0 h 99"/>
                <a:gd name="T106" fmla="*/ 0 w 240"/>
                <a:gd name="T107" fmla="*/ 0 h 99"/>
                <a:gd name="T108" fmla="*/ 0 w 240"/>
                <a:gd name="T109" fmla="*/ 0 h 99"/>
                <a:gd name="T110" fmla="*/ 1 w 240"/>
                <a:gd name="T111" fmla="*/ 0 h 99"/>
                <a:gd name="T112" fmla="*/ 1 w 240"/>
                <a:gd name="T113" fmla="*/ 0 h 99"/>
                <a:gd name="T114" fmla="*/ 1 w 240"/>
                <a:gd name="T115" fmla="*/ 0 h 99"/>
                <a:gd name="T116" fmla="*/ 1 w 240"/>
                <a:gd name="T117" fmla="*/ 0 h 99"/>
                <a:gd name="T118" fmla="*/ 1 w 240"/>
                <a:gd name="T119" fmla="*/ 0 h 99"/>
                <a:gd name="T120" fmla="*/ 1 w 240"/>
                <a:gd name="T121" fmla="*/ 0 h 99"/>
                <a:gd name="T122" fmla="*/ 1 w 240"/>
                <a:gd name="T123" fmla="*/ 0 h 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0"/>
                <a:gd name="T187" fmla="*/ 0 h 99"/>
                <a:gd name="T188" fmla="*/ 240 w 240"/>
                <a:gd name="T189" fmla="*/ 99 h 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0" h="99">
                  <a:moveTo>
                    <a:pt x="240" y="99"/>
                  </a:moveTo>
                  <a:lnTo>
                    <a:pt x="240" y="97"/>
                  </a:lnTo>
                  <a:lnTo>
                    <a:pt x="237" y="91"/>
                  </a:lnTo>
                  <a:lnTo>
                    <a:pt x="232" y="89"/>
                  </a:lnTo>
                  <a:lnTo>
                    <a:pt x="228" y="77"/>
                  </a:lnTo>
                  <a:lnTo>
                    <a:pt x="222" y="64"/>
                  </a:lnTo>
                  <a:lnTo>
                    <a:pt x="216" y="56"/>
                  </a:lnTo>
                  <a:lnTo>
                    <a:pt x="205" y="49"/>
                  </a:lnTo>
                  <a:lnTo>
                    <a:pt x="205" y="37"/>
                  </a:lnTo>
                  <a:lnTo>
                    <a:pt x="195" y="31"/>
                  </a:lnTo>
                  <a:lnTo>
                    <a:pt x="189" y="25"/>
                  </a:lnTo>
                  <a:lnTo>
                    <a:pt x="181" y="14"/>
                  </a:lnTo>
                  <a:lnTo>
                    <a:pt x="177" y="9"/>
                  </a:lnTo>
                  <a:lnTo>
                    <a:pt x="168" y="2"/>
                  </a:lnTo>
                  <a:lnTo>
                    <a:pt x="165" y="0"/>
                  </a:lnTo>
                  <a:lnTo>
                    <a:pt x="157" y="0"/>
                  </a:lnTo>
                  <a:lnTo>
                    <a:pt x="154" y="0"/>
                  </a:lnTo>
                  <a:lnTo>
                    <a:pt x="148" y="3"/>
                  </a:lnTo>
                  <a:lnTo>
                    <a:pt x="142" y="9"/>
                  </a:lnTo>
                  <a:lnTo>
                    <a:pt x="136" y="9"/>
                  </a:lnTo>
                  <a:lnTo>
                    <a:pt x="130" y="14"/>
                  </a:lnTo>
                  <a:lnTo>
                    <a:pt x="130" y="17"/>
                  </a:lnTo>
                  <a:lnTo>
                    <a:pt x="128" y="25"/>
                  </a:lnTo>
                  <a:lnTo>
                    <a:pt x="122" y="28"/>
                  </a:lnTo>
                  <a:lnTo>
                    <a:pt x="122" y="31"/>
                  </a:lnTo>
                  <a:lnTo>
                    <a:pt x="119" y="35"/>
                  </a:lnTo>
                  <a:lnTo>
                    <a:pt x="118" y="37"/>
                  </a:lnTo>
                  <a:lnTo>
                    <a:pt x="118" y="49"/>
                  </a:lnTo>
                  <a:lnTo>
                    <a:pt x="118" y="55"/>
                  </a:lnTo>
                  <a:lnTo>
                    <a:pt x="119" y="59"/>
                  </a:lnTo>
                  <a:lnTo>
                    <a:pt x="122" y="64"/>
                  </a:lnTo>
                  <a:lnTo>
                    <a:pt x="122" y="73"/>
                  </a:lnTo>
                  <a:lnTo>
                    <a:pt x="118" y="71"/>
                  </a:lnTo>
                  <a:lnTo>
                    <a:pt x="113" y="64"/>
                  </a:lnTo>
                  <a:lnTo>
                    <a:pt x="107" y="59"/>
                  </a:lnTo>
                  <a:lnTo>
                    <a:pt x="100" y="49"/>
                  </a:lnTo>
                  <a:lnTo>
                    <a:pt x="92" y="46"/>
                  </a:lnTo>
                  <a:lnTo>
                    <a:pt x="84" y="37"/>
                  </a:lnTo>
                  <a:lnTo>
                    <a:pt x="74" y="31"/>
                  </a:lnTo>
                  <a:lnTo>
                    <a:pt x="65" y="25"/>
                  </a:lnTo>
                  <a:lnTo>
                    <a:pt x="56" y="19"/>
                  </a:lnTo>
                  <a:lnTo>
                    <a:pt x="48" y="17"/>
                  </a:lnTo>
                  <a:lnTo>
                    <a:pt x="39" y="14"/>
                  </a:lnTo>
                  <a:lnTo>
                    <a:pt x="32" y="17"/>
                  </a:lnTo>
                  <a:lnTo>
                    <a:pt x="23" y="19"/>
                  </a:lnTo>
                  <a:lnTo>
                    <a:pt x="21" y="25"/>
                  </a:lnTo>
                  <a:lnTo>
                    <a:pt x="17" y="35"/>
                  </a:lnTo>
                  <a:lnTo>
                    <a:pt x="12" y="35"/>
                  </a:lnTo>
                  <a:lnTo>
                    <a:pt x="9" y="37"/>
                  </a:lnTo>
                  <a:lnTo>
                    <a:pt x="6" y="37"/>
                  </a:lnTo>
                  <a:lnTo>
                    <a:pt x="6" y="46"/>
                  </a:lnTo>
                  <a:lnTo>
                    <a:pt x="3" y="46"/>
                  </a:lnTo>
                  <a:lnTo>
                    <a:pt x="3" y="49"/>
                  </a:lnTo>
                  <a:lnTo>
                    <a:pt x="0" y="49"/>
                  </a:lnTo>
                  <a:lnTo>
                    <a:pt x="0" y="56"/>
                  </a:lnTo>
                  <a:lnTo>
                    <a:pt x="3" y="59"/>
                  </a:lnTo>
                  <a:lnTo>
                    <a:pt x="3" y="70"/>
                  </a:lnTo>
                  <a:lnTo>
                    <a:pt x="6" y="73"/>
                  </a:lnTo>
                  <a:lnTo>
                    <a:pt x="9" y="83"/>
                  </a:lnTo>
                  <a:lnTo>
                    <a:pt x="21" y="89"/>
                  </a:lnTo>
                  <a:lnTo>
                    <a:pt x="32" y="99"/>
                  </a:lnTo>
                  <a:lnTo>
                    <a:pt x="240" y="99"/>
                  </a:lnTo>
                  <a:close/>
                </a:path>
              </a:pathLst>
            </a:custGeom>
            <a:solidFill>
              <a:srgbClr val="FFD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1" name="Freeform 23"/>
            <p:cNvSpPr>
              <a:spLocks/>
            </p:cNvSpPr>
            <p:nvPr/>
          </p:nvSpPr>
          <p:spPr bwMode="auto">
            <a:xfrm>
              <a:off x="3311" y="3240"/>
              <a:ext cx="121" cy="49"/>
            </a:xfrm>
            <a:custGeom>
              <a:avLst/>
              <a:gdLst>
                <a:gd name="T0" fmla="*/ 1 w 240"/>
                <a:gd name="T1" fmla="*/ 0 h 99"/>
                <a:gd name="T2" fmla="*/ 1 w 240"/>
                <a:gd name="T3" fmla="*/ 0 h 99"/>
                <a:gd name="T4" fmla="*/ 1 w 240"/>
                <a:gd name="T5" fmla="*/ 0 h 99"/>
                <a:gd name="T6" fmla="*/ 1 w 240"/>
                <a:gd name="T7" fmla="*/ 0 h 99"/>
                <a:gd name="T8" fmla="*/ 1 w 240"/>
                <a:gd name="T9" fmla="*/ 0 h 99"/>
                <a:gd name="T10" fmla="*/ 1 w 240"/>
                <a:gd name="T11" fmla="*/ 0 h 99"/>
                <a:gd name="T12" fmla="*/ 1 w 240"/>
                <a:gd name="T13" fmla="*/ 0 h 99"/>
                <a:gd name="T14" fmla="*/ 1 w 240"/>
                <a:gd name="T15" fmla="*/ 0 h 99"/>
                <a:gd name="T16" fmla="*/ 1 w 240"/>
                <a:gd name="T17" fmla="*/ 0 h 99"/>
                <a:gd name="T18" fmla="*/ 1 w 240"/>
                <a:gd name="T19" fmla="*/ 0 h 99"/>
                <a:gd name="T20" fmla="*/ 1 w 240"/>
                <a:gd name="T21" fmla="*/ 0 h 99"/>
                <a:gd name="T22" fmla="*/ 1 w 240"/>
                <a:gd name="T23" fmla="*/ 0 h 99"/>
                <a:gd name="T24" fmla="*/ 1 w 240"/>
                <a:gd name="T25" fmla="*/ 0 h 99"/>
                <a:gd name="T26" fmla="*/ 1 w 240"/>
                <a:gd name="T27" fmla="*/ 0 h 99"/>
                <a:gd name="T28" fmla="*/ 1 w 240"/>
                <a:gd name="T29" fmla="*/ 0 h 99"/>
                <a:gd name="T30" fmla="*/ 1 w 240"/>
                <a:gd name="T31" fmla="*/ 0 h 99"/>
                <a:gd name="T32" fmla="*/ 1 w 240"/>
                <a:gd name="T33" fmla="*/ 0 h 99"/>
                <a:gd name="T34" fmla="*/ 1 w 240"/>
                <a:gd name="T35" fmla="*/ 0 h 99"/>
                <a:gd name="T36" fmla="*/ 1 w 240"/>
                <a:gd name="T37" fmla="*/ 0 h 99"/>
                <a:gd name="T38" fmla="*/ 1 w 240"/>
                <a:gd name="T39" fmla="*/ 0 h 99"/>
                <a:gd name="T40" fmla="*/ 1 w 240"/>
                <a:gd name="T41" fmla="*/ 0 h 99"/>
                <a:gd name="T42" fmla="*/ 1 w 240"/>
                <a:gd name="T43" fmla="*/ 0 h 99"/>
                <a:gd name="T44" fmla="*/ 1 w 240"/>
                <a:gd name="T45" fmla="*/ 0 h 99"/>
                <a:gd name="T46" fmla="*/ 1 w 240"/>
                <a:gd name="T47" fmla="*/ 0 h 99"/>
                <a:gd name="T48" fmla="*/ 1 w 240"/>
                <a:gd name="T49" fmla="*/ 0 h 99"/>
                <a:gd name="T50" fmla="*/ 1 w 240"/>
                <a:gd name="T51" fmla="*/ 0 h 99"/>
                <a:gd name="T52" fmla="*/ 1 w 240"/>
                <a:gd name="T53" fmla="*/ 0 h 99"/>
                <a:gd name="T54" fmla="*/ 1 w 240"/>
                <a:gd name="T55" fmla="*/ 0 h 99"/>
                <a:gd name="T56" fmla="*/ 1 w 240"/>
                <a:gd name="T57" fmla="*/ 0 h 99"/>
                <a:gd name="T58" fmla="*/ 1 w 240"/>
                <a:gd name="T59" fmla="*/ 0 h 99"/>
                <a:gd name="T60" fmla="*/ 1 w 240"/>
                <a:gd name="T61" fmla="*/ 0 h 99"/>
                <a:gd name="T62" fmla="*/ 1 w 240"/>
                <a:gd name="T63" fmla="*/ 0 h 99"/>
                <a:gd name="T64" fmla="*/ 1 w 240"/>
                <a:gd name="T65" fmla="*/ 0 h 99"/>
                <a:gd name="T66" fmla="*/ 1 w 240"/>
                <a:gd name="T67" fmla="*/ 0 h 99"/>
                <a:gd name="T68" fmla="*/ 1 w 240"/>
                <a:gd name="T69" fmla="*/ 0 h 99"/>
                <a:gd name="T70" fmla="*/ 1 w 240"/>
                <a:gd name="T71" fmla="*/ 0 h 99"/>
                <a:gd name="T72" fmla="*/ 1 w 240"/>
                <a:gd name="T73" fmla="*/ 0 h 99"/>
                <a:gd name="T74" fmla="*/ 1 w 240"/>
                <a:gd name="T75" fmla="*/ 0 h 99"/>
                <a:gd name="T76" fmla="*/ 1 w 240"/>
                <a:gd name="T77" fmla="*/ 0 h 99"/>
                <a:gd name="T78" fmla="*/ 1 w 240"/>
                <a:gd name="T79" fmla="*/ 0 h 99"/>
                <a:gd name="T80" fmla="*/ 1 w 240"/>
                <a:gd name="T81" fmla="*/ 0 h 99"/>
                <a:gd name="T82" fmla="*/ 1 w 240"/>
                <a:gd name="T83" fmla="*/ 0 h 99"/>
                <a:gd name="T84" fmla="*/ 1 w 240"/>
                <a:gd name="T85" fmla="*/ 0 h 99"/>
                <a:gd name="T86" fmla="*/ 1 w 240"/>
                <a:gd name="T87" fmla="*/ 0 h 99"/>
                <a:gd name="T88" fmla="*/ 1 w 240"/>
                <a:gd name="T89" fmla="*/ 0 h 99"/>
                <a:gd name="T90" fmla="*/ 1 w 240"/>
                <a:gd name="T91" fmla="*/ 0 h 99"/>
                <a:gd name="T92" fmla="*/ 1 w 240"/>
                <a:gd name="T93" fmla="*/ 0 h 99"/>
                <a:gd name="T94" fmla="*/ 1 w 240"/>
                <a:gd name="T95" fmla="*/ 0 h 99"/>
                <a:gd name="T96" fmla="*/ 1 w 240"/>
                <a:gd name="T97" fmla="*/ 0 h 99"/>
                <a:gd name="T98" fmla="*/ 1 w 240"/>
                <a:gd name="T99" fmla="*/ 0 h 99"/>
                <a:gd name="T100" fmla="*/ 1 w 240"/>
                <a:gd name="T101" fmla="*/ 0 h 99"/>
                <a:gd name="T102" fmla="*/ 1 w 240"/>
                <a:gd name="T103" fmla="*/ 0 h 99"/>
                <a:gd name="T104" fmla="*/ 1 w 240"/>
                <a:gd name="T105" fmla="*/ 0 h 99"/>
                <a:gd name="T106" fmla="*/ 0 w 240"/>
                <a:gd name="T107" fmla="*/ 0 h 99"/>
                <a:gd name="T108" fmla="*/ 0 w 240"/>
                <a:gd name="T109" fmla="*/ 0 h 99"/>
                <a:gd name="T110" fmla="*/ 1 w 240"/>
                <a:gd name="T111" fmla="*/ 0 h 99"/>
                <a:gd name="T112" fmla="*/ 1 w 240"/>
                <a:gd name="T113" fmla="*/ 0 h 99"/>
                <a:gd name="T114" fmla="*/ 1 w 240"/>
                <a:gd name="T115" fmla="*/ 0 h 99"/>
                <a:gd name="T116" fmla="*/ 1 w 240"/>
                <a:gd name="T117" fmla="*/ 0 h 99"/>
                <a:gd name="T118" fmla="*/ 1 w 240"/>
                <a:gd name="T119" fmla="*/ 0 h 99"/>
                <a:gd name="T120" fmla="*/ 1 w 240"/>
                <a:gd name="T121" fmla="*/ 0 h 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0"/>
                <a:gd name="T184" fmla="*/ 0 h 99"/>
                <a:gd name="T185" fmla="*/ 240 w 240"/>
                <a:gd name="T186" fmla="*/ 99 h 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0" h="99">
                  <a:moveTo>
                    <a:pt x="240" y="99"/>
                  </a:moveTo>
                  <a:lnTo>
                    <a:pt x="240" y="97"/>
                  </a:lnTo>
                  <a:lnTo>
                    <a:pt x="237" y="91"/>
                  </a:lnTo>
                  <a:lnTo>
                    <a:pt x="232" y="89"/>
                  </a:lnTo>
                  <a:lnTo>
                    <a:pt x="228" y="77"/>
                  </a:lnTo>
                  <a:lnTo>
                    <a:pt x="222" y="64"/>
                  </a:lnTo>
                  <a:lnTo>
                    <a:pt x="216" y="56"/>
                  </a:lnTo>
                  <a:lnTo>
                    <a:pt x="205" y="49"/>
                  </a:lnTo>
                  <a:lnTo>
                    <a:pt x="205" y="37"/>
                  </a:lnTo>
                  <a:lnTo>
                    <a:pt x="195" y="31"/>
                  </a:lnTo>
                  <a:lnTo>
                    <a:pt x="189" y="25"/>
                  </a:lnTo>
                  <a:lnTo>
                    <a:pt x="181" y="14"/>
                  </a:lnTo>
                  <a:lnTo>
                    <a:pt x="177" y="9"/>
                  </a:lnTo>
                  <a:lnTo>
                    <a:pt x="168" y="2"/>
                  </a:lnTo>
                  <a:lnTo>
                    <a:pt x="165" y="0"/>
                  </a:lnTo>
                  <a:lnTo>
                    <a:pt x="157" y="0"/>
                  </a:lnTo>
                  <a:lnTo>
                    <a:pt x="154" y="0"/>
                  </a:lnTo>
                  <a:lnTo>
                    <a:pt x="148" y="3"/>
                  </a:lnTo>
                  <a:lnTo>
                    <a:pt x="142" y="9"/>
                  </a:lnTo>
                  <a:lnTo>
                    <a:pt x="136" y="9"/>
                  </a:lnTo>
                  <a:lnTo>
                    <a:pt x="130" y="14"/>
                  </a:lnTo>
                  <a:lnTo>
                    <a:pt x="130" y="17"/>
                  </a:lnTo>
                  <a:lnTo>
                    <a:pt x="128" y="25"/>
                  </a:lnTo>
                  <a:lnTo>
                    <a:pt x="122" y="28"/>
                  </a:lnTo>
                  <a:lnTo>
                    <a:pt x="122" y="31"/>
                  </a:lnTo>
                  <a:lnTo>
                    <a:pt x="119" y="35"/>
                  </a:lnTo>
                  <a:lnTo>
                    <a:pt x="118" y="37"/>
                  </a:lnTo>
                  <a:lnTo>
                    <a:pt x="118" y="49"/>
                  </a:lnTo>
                  <a:lnTo>
                    <a:pt x="118" y="55"/>
                  </a:lnTo>
                  <a:lnTo>
                    <a:pt x="119" y="59"/>
                  </a:lnTo>
                  <a:lnTo>
                    <a:pt x="122" y="64"/>
                  </a:lnTo>
                  <a:lnTo>
                    <a:pt x="122" y="73"/>
                  </a:lnTo>
                  <a:lnTo>
                    <a:pt x="118" y="71"/>
                  </a:lnTo>
                  <a:lnTo>
                    <a:pt x="113" y="64"/>
                  </a:lnTo>
                  <a:lnTo>
                    <a:pt x="107" y="59"/>
                  </a:lnTo>
                  <a:lnTo>
                    <a:pt x="100" y="49"/>
                  </a:lnTo>
                  <a:lnTo>
                    <a:pt x="92" y="46"/>
                  </a:lnTo>
                  <a:lnTo>
                    <a:pt x="84" y="37"/>
                  </a:lnTo>
                  <a:lnTo>
                    <a:pt x="74" y="31"/>
                  </a:lnTo>
                  <a:lnTo>
                    <a:pt x="65" y="25"/>
                  </a:lnTo>
                  <a:lnTo>
                    <a:pt x="56" y="19"/>
                  </a:lnTo>
                  <a:lnTo>
                    <a:pt x="48" y="17"/>
                  </a:lnTo>
                  <a:lnTo>
                    <a:pt x="39" y="14"/>
                  </a:lnTo>
                  <a:lnTo>
                    <a:pt x="32" y="17"/>
                  </a:lnTo>
                  <a:lnTo>
                    <a:pt x="23" y="19"/>
                  </a:lnTo>
                  <a:lnTo>
                    <a:pt x="21" y="25"/>
                  </a:lnTo>
                  <a:lnTo>
                    <a:pt x="17" y="35"/>
                  </a:lnTo>
                  <a:lnTo>
                    <a:pt x="12" y="35"/>
                  </a:lnTo>
                  <a:lnTo>
                    <a:pt x="9" y="37"/>
                  </a:lnTo>
                  <a:lnTo>
                    <a:pt x="6" y="37"/>
                  </a:lnTo>
                  <a:lnTo>
                    <a:pt x="6" y="46"/>
                  </a:lnTo>
                  <a:lnTo>
                    <a:pt x="3" y="46"/>
                  </a:lnTo>
                  <a:lnTo>
                    <a:pt x="3" y="49"/>
                  </a:lnTo>
                  <a:lnTo>
                    <a:pt x="0" y="49"/>
                  </a:lnTo>
                  <a:lnTo>
                    <a:pt x="0" y="56"/>
                  </a:lnTo>
                  <a:lnTo>
                    <a:pt x="3" y="59"/>
                  </a:lnTo>
                  <a:lnTo>
                    <a:pt x="3" y="70"/>
                  </a:lnTo>
                  <a:lnTo>
                    <a:pt x="6" y="73"/>
                  </a:lnTo>
                  <a:lnTo>
                    <a:pt x="9" y="83"/>
                  </a:lnTo>
                  <a:lnTo>
                    <a:pt x="21" y="89"/>
                  </a:lnTo>
                  <a:lnTo>
                    <a:pt x="32" y="99"/>
                  </a:lnTo>
                </a:path>
              </a:pathLst>
            </a:custGeom>
            <a:noFill/>
            <a:ln w="428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2" name="Line 24"/>
            <p:cNvSpPr>
              <a:spLocks noChangeShapeType="1"/>
            </p:cNvSpPr>
            <p:nvPr/>
          </p:nvSpPr>
          <p:spPr bwMode="auto">
            <a:xfrm flipV="1">
              <a:off x="3826" y="2929"/>
              <a:ext cx="19" cy="51"/>
            </a:xfrm>
            <a:prstGeom prst="line">
              <a:avLst/>
            </a:prstGeom>
            <a:noFill/>
            <a:ln w="428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3" name="Freeform 25"/>
            <p:cNvSpPr>
              <a:spLocks/>
            </p:cNvSpPr>
            <p:nvPr/>
          </p:nvSpPr>
          <p:spPr bwMode="auto">
            <a:xfrm>
              <a:off x="3793" y="2672"/>
              <a:ext cx="424" cy="464"/>
            </a:xfrm>
            <a:custGeom>
              <a:avLst/>
              <a:gdLst>
                <a:gd name="T0" fmla="*/ 0 w 849"/>
                <a:gd name="T1" fmla="*/ 1 h 927"/>
                <a:gd name="T2" fmla="*/ 0 w 849"/>
                <a:gd name="T3" fmla="*/ 1 h 927"/>
                <a:gd name="T4" fmla="*/ 0 w 849"/>
                <a:gd name="T5" fmla="*/ 1 h 927"/>
                <a:gd name="T6" fmla="*/ 0 w 849"/>
                <a:gd name="T7" fmla="*/ 1 h 927"/>
                <a:gd name="T8" fmla="*/ 0 w 849"/>
                <a:gd name="T9" fmla="*/ 1 h 927"/>
                <a:gd name="T10" fmla="*/ 0 w 849"/>
                <a:gd name="T11" fmla="*/ 1 h 927"/>
                <a:gd name="T12" fmla="*/ 0 w 849"/>
                <a:gd name="T13" fmla="*/ 1 h 927"/>
                <a:gd name="T14" fmla="*/ 0 w 849"/>
                <a:gd name="T15" fmla="*/ 1 h 927"/>
                <a:gd name="T16" fmla="*/ 0 w 849"/>
                <a:gd name="T17" fmla="*/ 1 h 927"/>
                <a:gd name="T18" fmla="*/ 0 w 849"/>
                <a:gd name="T19" fmla="*/ 1 h 927"/>
                <a:gd name="T20" fmla="*/ 0 w 849"/>
                <a:gd name="T21" fmla="*/ 1 h 927"/>
                <a:gd name="T22" fmla="*/ 0 w 849"/>
                <a:gd name="T23" fmla="*/ 1 h 927"/>
                <a:gd name="T24" fmla="*/ 0 w 849"/>
                <a:gd name="T25" fmla="*/ 1 h 927"/>
                <a:gd name="T26" fmla="*/ 0 w 849"/>
                <a:gd name="T27" fmla="*/ 1 h 927"/>
                <a:gd name="T28" fmla="*/ 0 w 849"/>
                <a:gd name="T29" fmla="*/ 1 h 927"/>
                <a:gd name="T30" fmla="*/ 0 w 849"/>
                <a:gd name="T31" fmla="*/ 1 h 927"/>
                <a:gd name="T32" fmla="*/ 0 w 849"/>
                <a:gd name="T33" fmla="*/ 1 h 927"/>
                <a:gd name="T34" fmla="*/ 0 w 849"/>
                <a:gd name="T35" fmla="*/ 1 h 927"/>
                <a:gd name="T36" fmla="*/ 0 w 849"/>
                <a:gd name="T37" fmla="*/ 1 h 927"/>
                <a:gd name="T38" fmla="*/ 0 w 849"/>
                <a:gd name="T39" fmla="*/ 1 h 927"/>
                <a:gd name="T40" fmla="*/ 0 w 849"/>
                <a:gd name="T41" fmla="*/ 1 h 927"/>
                <a:gd name="T42" fmla="*/ 0 w 849"/>
                <a:gd name="T43" fmla="*/ 1 h 927"/>
                <a:gd name="T44" fmla="*/ 0 w 849"/>
                <a:gd name="T45" fmla="*/ 1 h 927"/>
                <a:gd name="T46" fmla="*/ 0 w 849"/>
                <a:gd name="T47" fmla="*/ 1 h 927"/>
                <a:gd name="T48" fmla="*/ 0 w 849"/>
                <a:gd name="T49" fmla="*/ 1 h 927"/>
                <a:gd name="T50" fmla="*/ 0 w 849"/>
                <a:gd name="T51" fmla="*/ 0 h 927"/>
                <a:gd name="T52" fmla="*/ 0 w 849"/>
                <a:gd name="T53" fmla="*/ 1 h 927"/>
                <a:gd name="T54" fmla="*/ 0 w 849"/>
                <a:gd name="T55" fmla="*/ 1 h 927"/>
                <a:gd name="T56" fmla="*/ 0 w 849"/>
                <a:gd name="T57" fmla="*/ 1 h 927"/>
                <a:gd name="T58" fmla="*/ 0 w 849"/>
                <a:gd name="T59" fmla="*/ 1 h 927"/>
                <a:gd name="T60" fmla="*/ 0 w 849"/>
                <a:gd name="T61" fmla="*/ 1 h 927"/>
                <a:gd name="T62" fmla="*/ 0 w 849"/>
                <a:gd name="T63" fmla="*/ 1 h 927"/>
                <a:gd name="T64" fmla="*/ 0 w 849"/>
                <a:gd name="T65" fmla="*/ 1 h 927"/>
                <a:gd name="T66" fmla="*/ 0 w 849"/>
                <a:gd name="T67" fmla="*/ 1 h 9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9"/>
                <a:gd name="T103" fmla="*/ 0 h 927"/>
                <a:gd name="T104" fmla="*/ 849 w 849"/>
                <a:gd name="T105" fmla="*/ 927 h 9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9" h="927">
                  <a:moveTo>
                    <a:pt x="801" y="418"/>
                  </a:moveTo>
                  <a:lnTo>
                    <a:pt x="849" y="506"/>
                  </a:lnTo>
                  <a:lnTo>
                    <a:pt x="823" y="590"/>
                  </a:lnTo>
                  <a:lnTo>
                    <a:pt x="823" y="640"/>
                  </a:lnTo>
                  <a:lnTo>
                    <a:pt x="805" y="682"/>
                  </a:lnTo>
                  <a:lnTo>
                    <a:pt x="783" y="720"/>
                  </a:lnTo>
                  <a:lnTo>
                    <a:pt x="758" y="755"/>
                  </a:lnTo>
                  <a:lnTo>
                    <a:pt x="734" y="784"/>
                  </a:lnTo>
                  <a:lnTo>
                    <a:pt x="706" y="806"/>
                  </a:lnTo>
                  <a:lnTo>
                    <a:pt x="678" y="833"/>
                  </a:lnTo>
                  <a:lnTo>
                    <a:pt x="651" y="855"/>
                  </a:lnTo>
                  <a:lnTo>
                    <a:pt x="619" y="870"/>
                  </a:lnTo>
                  <a:lnTo>
                    <a:pt x="595" y="883"/>
                  </a:lnTo>
                  <a:lnTo>
                    <a:pt x="568" y="898"/>
                  </a:lnTo>
                  <a:lnTo>
                    <a:pt x="545" y="906"/>
                  </a:lnTo>
                  <a:lnTo>
                    <a:pt x="517" y="916"/>
                  </a:lnTo>
                  <a:lnTo>
                    <a:pt x="491" y="919"/>
                  </a:lnTo>
                  <a:lnTo>
                    <a:pt x="474" y="927"/>
                  </a:lnTo>
                  <a:lnTo>
                    <a:pt x="459" y="927"/>
                  </a:lnTo>
                  <a:lnTo>
                    <a:pt x="447" y="927"/>
                  </a:lnTo>
                  <a:lnTo>
                    <a:pt x="434" y="927"/>
                  </a:lnTo>
                  <a:lnTo>
                    <a:pt x="413" y="919"/>
                  </a:lnTo>
                  <a:lnTo>
                    <a:pt x="390" y="907"/>
                  </a:lnTo>
                  <a:lnTo>
                    <a:pt x="364" y="898"/>
                  </a:lnTo>
                  <a:lnTo>
                    <a:pt x="334" y="883"/>
                  </a:lnTo>
                  <a:lnTo>
                    <a:pt x="308" y="862"/>
                  </a:lnTo>
                  <a:lnTo>
                    <a:pt x="280" y="842"/>
                  </a:lnTo>
                  <a:lnTo>
                    <a:pt x="245" y="824"/>
                  </a:lnTo>
                  <a:lnTo>
                    <a:pt x="213" y="803"/>
                  </a:lnTo>
                  <a:lnTo>
                    <a:pt x="180" y="782"/>
                  </a:lnTo>
                  <a:lnTo>
                    <a:pt x="156" y="761"/>
                  </a:lnTo>
                  <a:lnTo>
                    <a:pt x="129" y="744"/>
                  </a:lnTo>
                  <a:lnTo>
                    <a:pt x="108" y="726"/>
                  </a:lnTo>
                  <a:lnTo>
                    <a:pt x="89" y="717"/>
                  </a:lnTo>
                  <a:lnTo>
                    <a:pt x="77" y="708"/>
                  </a:lnTo>
                  <a:lnTo>
                    <a:pt x="65" y="698"/>
                  </a:lnTo>
                  <a:lnTo>
                    <a:pt x="61" y="695"/>
                  </a:lnTo>
                  <a:lnTo>
                    <a:pt x="58" y="687"/>
                  </a:lnTo>
                  <a:lnTo>
                    <a:pt x="58" y="685"/>
                  </a:lnTo>
                  <a:lnTo>
                    <a:pt x="58" y="678"/>
                  </a:lnTo>
                  <a:lnTo>
                    <a:pt x="58" y="661"/>
                  </a:lnTo>
                  <a:lnTo>
                    <a:pt x="58" y="652"/>
                  </a:lnTo>
                  <a:lnTo>
                    <a:pt x="61" y="645"/>
                  </a:lnTo>
                  <a:lnTo>
                    <a:pt x="61" y="639"/>
                  </a:lnTo>
                  <a:lnTo>
                    <a:pt x="64" y="631"/>
                  </a:lnTo>
                  <a:lnTo>
                    <a:pt x="65" y="628"/>
                  </a:lnTo>
                  <a:lnTo>
                    <a:pt x="65" y="622"/>
                  </a:lnTo>
                  <a:lnTo>
                    <a:pt x="67" y="622"/>
                  </a:lnTo>
                  <a:lnTo>
                    <a:pt x="67" y="616"/>
                  </a:lnTo>
                  <a:lnTo>
                    <a:pt x="0" y="513"/>
                  </a:lnTo>
                  <a:lnTo>
                    <a:pt x="47" y="432"/>
                  </a:lnTo>
                  <a:lnTo>
                    <a:pt x="233" y="0"/>
                  </a:lnTo>
                  <a:lnTo>
                    <a:pt x="647" y="48"/>
                  </a:lnTo>
                  <a:lnTo>
                    <a:pt x="647" y="51"/>
                  </a:lnTo>
                  <a:lnTo>
                    <a:pt x="657" y="59"/>
                  </a:lnTo>
                  <a:lnTo>
                    <a:pt x="663" y="72"/>
                  </a:lnTo>
                  <a:lnTo>
                    <a:pt x="674" y="92"/>
                  </a:lnTo>
                  <a:lnTo>
                    <a:pt x="690" y="116"/>
                  </a:lnTo>
                  <a:lnTo>
                    <a:pt x="704" y="140"/>
                  </a:lnTo>
                  <a:lnTo>
                    <a:pt x="719" y="165"/>
                  </a:lnTo>
                  <a:lnTo>
                    <a:pt x="737" y="199"/>
                  </a:lnTo>
                  <a:lnTo>
                    <a:pt x="754" y="229"/>
                  </a:lnTo>
                  <a:lnTo>
                    <a:pt x="764" y="258"/>
                  </a:lnTo>
                  <a:lnTo>
                    <a:pt x="783" y="290"/>
                  </a:lnTo>
                  <a:lnTo>
                    <a:pt x="790" y="317"/>
                  </a:lnTo>
                  <a:lnTo>
                    <a:pt x="798" y="349"/>
                  </a:lnTo>
                  <a:lnTo>
                    <a:pt x="805" y="377"/>
                  </a:lnTo>
                  <a:lnTo>
                    <a:pt x="805" y="397"/>
                  </a:lnTo>
                  <a:lnTo>
                    <a:pt x="801" y="418"/>
                  </a:lnTo>
                  <a:close/>
                </a:path>
              </a:pathLst>
            </a:custGeom>
            <a:solidFill>
              <a:srgbClr val="FFDEB1"/>
            </a:solidFill>
            <a:ln w="14288">
              <a:solidFill>
                <a:schemeClr val="tx1"/>
              </a:solidFill>
              <a:round/>
              <a:headEnd/>
              <a:tailEnd/>
            </a:ln>
          </p:spPr>
          <p:txBody>
            <a:bodyPr/>
            <a:lstStyle/>
            <a:p>
              <a:endParaRPr lang="en-US"/>
            </a:p>
          </p:txBody>
        </p:sp>
        <p:sp>
          <p:nvSpPr>
            <p:cNvPr id="18454" name="Freeform 26"/>
            <p:cNvSpPr>
              <a:spLocks/>
            </p:cNvSpPr>
            <p:nvPr/>
          </p:nvSpPr>
          <p:spPr bwMode="auto">
            <a:xfrm>
              <a:off x="3698" y="3121"/>
              <a:ext cx="707" cy="705"/>
            </a:xfrm>
            <a:custGeom>
              <a:avLst/>
              <a:gdLst>
                <a:gd name="T0" fmla="*/ 0 w 1415"/>
                <a:gd name="T1" fmla="*/ 1 h 1409"/>
                <a:gd name="T2" fmla="*/ 0 w 1415"/>
                <a:gd name="T3" fmla="*/ 1 h 1409"/>
                <a:gd name="T4" fmla="*/ 0 w 1415"/>
                <a:gd name="T5" fmla="*/ 1 h 1409"/>
                <a:gd name="T6" fmla="*/ 0 w 1415"/>
                <a:gd name="T7" fmla="*/ 1 h 1409"/>
                <a:gd name="T8" fmla="*/ 0 w 1415"/>
                <a:gd name="T9" fmla="*/ 1 h 1409"/>
                <a:gd name="T10" fmla="*/ 0 w 1415"/>
                <a:gd name="T11" fmla="*/ 1 h 1409"/>
                <a:gd name="T12" fmla="*/ 0 w 1415"/>
                <a:gd name="T13" fmla="*/ 1 h 1409"/>
                <a:gd name="T14" fmla="*/ 0 w 1415"/>
                <a:gd name="T15" fmla="*/ 1 h 1409"/>
                <a:gd name="T16" fmla="*/ 0 w 1415"/>
                <a:gd name="T17" fmla="*/ 1 h 1409"/>
                <a:gd name="T18" fmla="*/ 0 w 1415"/>
                <a:gd name="T19" fmla="*/ 1 h 1409"/>
                <a:gd name="T20" fmla="*/ 0 w 1415"/>
                <a:gd name="T21" fmla="*/ 1 h 1409"/>
                <a:gd name="T22" fmla="*/ 0 w 1415"/>
                <a:gd name="T23" fmla="*/ 1 h 1409"/>
                <a:gd name="T24" fmla="*/ 0 w 1415"/>
                <a:gd name="T25" fmla="*/ 1 h 1409"/>
                <a:gd name="T26" fmla="*/ 0 w 1415"/>
                <a:gd name="T27" fmla="*/ 1 h 1409"/>
                <a:gd name="T28" fmla="*/ 0 w 1415"/>
                <a:gd name="T29" fmla="*/ 1 h 1409"/>
                <a:gd name="T30" fmla="*/ 0 w 1415"/>
                <a:gd name="T31" fmla="*/ 0 h 1409"/>
                <a:gd name="T32" fmla="*/ 0 w 1415"/>
                <a:gd name="T33" fmla="*/ 1 h 1409"/>
                <a:gd name="T34" fmla="*/ 0 w 1415"/>
                <a:gd name="T35" fmla="*/ 1 h 1409"/>
                <a:gd name="T36" fmla="*/ 0 w 1415"/>
                <a:gd name="T37" fmla="*/ 1 h 1409"/>
                <a:gd name="T38" fmla="*/ 0 w 1415"/>
                <a:gd name="T39" fmla="*/ 1 h 1409"/>
                <a:gd name="T40" fmla="*/ 0 w 1415"/>
                <a:gd name="T41" fmla="*/ 1 h 1409"/>
                <a:gd name="T42" fmla="*/ 0 w 1415"/>
                <a:gd name="T43" fmla="*/ 1 h 1409"/>
                <a:gd name="T44" fmla="*/ 0 w 1415"/>
                <a:gd name="T45" fmla="*/ 1 h 1409"/>
                <a:gd name="T46" fmla="*/ 0 w 1415"/>
                <a:gd name="T47" fmla="*/ 1 h 1409"/>
                <a:gd name="T48" fmla="*/ 0 w 1415"/>
                <a:gd name="T49" fmla="*/ 1 h 1409"/>
                <a:gd name="T50" fmla="*/ 0 w 1415"/>
                <a:gd name="T51" fmla="*/ 1 h 1409"/>
                <a:gd name="T52" fmla="*/ 0 w 1415"/>
                <a:gd name="T53" fmla="*/ 1 h 1409"/>
                <a:gd name="T54" fmla="*/ 0 w 1415"/>
                <a:gd name="T55" fmla="*/ 1 h 1409"/>
                <a:gd name="T56" fmla="*/ 0 w 1415"/>
                <a:gd name="T57" fmla="*/ 1 h 1409"/>
                <a:gd name="T58" fmla="*/ 0 w 1415"/>
                <a:gd name="T59" fmla="*/ 1 h 1409"/>
                <a:gd name="T60" fmla="*/ 0 w 1415"/>
                <a:gd name="T61" fmla="*/ 1 h 1409"/>
                <a:gd name="T62" fmla="*/ 0 w 1415"/>
                <a:gd name="T63" fmla="*/ 1 h 1409"/>
                <a:gd name="T64" fmla="*/ 0 w 1415"/>
                <a:gd name="T65" fmla="*/ 1 h 1409"/>
                <a:gd name="T66" fmla="*/ 0 w 1415"/>
                <a:gd name="T67" fmla="*/ 1 h 1409"/>
                <a:gd name="T68" fmla="*/ 0 w 1415"/>
                <a:gd name="T69" fmla="*/ 1 h 1409"/>
                <a:gd name="T70" fmla="*/ 0 w 1415"/>
                <a:gd name="T71" fmla="*/ 1 h 1409"/>
                <a:gd name="T72" fmla="*/ 0 w 1415"/>
                <a:gd name="T73" fmla="*/ 1 h 1409"/>
                <a:gd name="T74" fmla="*/ 0 w 1415"/>
                <a:gd name="T75" fmla="*/ 1 h 1409"/>
                <a:gd name="T76" fmla="*/ 0 w 1415"/>
                <a:gd name="T77" fmla="*/ 1 h 1409"/>
                <a:gd name="T78" fmla="*/ 0 w 1415"/>
                <a:gd name="T79" fmla="*/ 1 h 1409"/>
                <a:gd name="T80" fmla="*/ 0 w 1415"/>
                <a:gd name="T81" fmla="*/ 1 h 1409"/>
                <a:gd name="T82" fmla="*/ 0 w 1415"/>
                <a:gd name="T83" fmla="*/ 1 h 1409"/>
                <a:gd name="T84" fmla="*/ 0 w 1415"/>
                <a:gd name="T85" fmla="*/ 1 h 1409"/>
                <a:gd name="T86" fmla="*/ 0 w 1415"/>
                <a:gd name="T87" fmla="*/ 1 h 1409"/>
                <a:gd name="T88" fmla="*/ 0 w 1415"/>
                <a:gd name="T89" fmla="*/ 1 h 1409"/>
                <a:gd name="T90" fmla="*/ 0 w 1415"/>
                <a:gd name="T91" fmla="*/ 1 h 1409"/>
                <a:gd name="T92" fmla="*/ 0 w 1415"/>
                <a:gd name="T93" fmla="*/ 1 h 1409"/>
                <a:gd name="T94" fmla="*/ 0 w 1415"/>
                <a:gd name="T95" fmla="*/ 1 h 1409"/>
                <a:gd name="T96" fmla="*/ 0 w 1415"/>
                <a:gd name="T97" fmla="*/ 1 h 1409"/>
                <a:gd name="T98" fmla="*/ 0 w 1415"/>
                <a:gd name="T99" fmla="*/ 1 h 1409"/>
                <a:gd name="T100" fmla="*/ 0 w 1415"/>
                <a:gd name="T101" fmla="*/ 1 h 1409"/>
                <a:gd name="T102" fmla="*/ 0 w 1415"/>
                <a:gd name="T103" fmla="*/ 1 h 140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15"/>
                <a:gd name="T157" fmla="*/ 0 h 1409"/>
                <a:gd name="T158" fmla="*/ 1415 w 1415"/>
                <a:gd name="T159" fmla="*/ 1409 h 140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15" h="1409">
                  <a:moveTo>
                    <a:pt x="12" y="210"/>
                  </a:moveTo>
                  <a:lnTo>
                    <a:pt x="15" y="210"/>
                  </a:lnTo>
                  <a:lnTo>
                    <a:pt x="27" y="210"/>
                  </a:lnTo>
                  <a:lnTo>
                    <a:pt x="51" y="209"/>
                  </a:lnTo>
                  <a:lnTo>
                    <a:pt x="77" y="209"/>
                  </a:lnTo>
                  <a:lnTo>
                    <a:pt x="113" y="206"/>
                  </a:lnTo>
                  <a:lnTo>
                    <a:pt x="151" y="206"/>
                  </a:lnTo>
                  <a:lnTo>
                    <a:pt x="192" y="203"/>
                  </a:lnTo>
                  <a:lnTo>
                    <a:pt x="237" y="203"/>
                  </a:lnTo>
                  <a:lnTo>
                    <a:pt x="279" y="203"/>
                  </a:lnTo>
                  <a:lnTo>
                    <a:pt x="325" y="203"/>
                  </a:lnTo>
                  <a:lnTo>
                    <a:pt x="367" y="203"/>
                  </a:lnTo>
                  <a:lnTo>
                    <a:pt x="406" y="203"/>
                  </a:lnTo>
                  <a:lnTo>
                    <a:pt x="449" y="203"/>
                  </a:lnTo>
                  <a:lnTo>
                    <a:pt x="479" y="203"/>
                  </a:lnTo>
                  <a:lnTo>
                    <a:pt x="506" y="209"/>
                  </a:lnTo>
                  <a:lnTo>
                    <a:pt x="532" y="210"/>
                  </a:lnTo>
                  <a:lnTo>
                    <a:pt x="553" y="210"/>
                  </a:lnTo>
                  <a:lnTo>
                    <a:pt x="577" y="213"/>
                  </a:lnTo>
                  <a:lnTo>
                    <a:pt x="601" y="213"/>
                  </a:lnTo>
                  <a:lnTo>
                    <a:pt x="631" y="210"/>
                  </a:lnTo>
                  <a:lnTo>
                    <a:pt x="664" y="210"/>
                  </a:lnTo>
                  <a:lnTo>
                    <a:pt x="701" y="209"/>
                  </a:lnTo>
                  <a:lnTo>
                    <a:pt x="767" y="206"/>
                  </a:lnTo>
                  <a:lnTo>
                    <a:pt x="799" y="203"/>
                  </a:lnTo>
                  <a:lnTo>
                    <a:pt x="834" y="203"/>
                  </a:lnTo>
                  <a:lnTo>
                    <a:pt x="864" y="203"/>
                  </a:lnTo>
                  <a:lnTo>
                    <a:pt x="894" y="197"/>
                  </a:lnTo>
                  <a:lnTo>
                    <a:pt x="915" y="194"/>
                  </a:lnTo>
                  <a:lnTo>
                    <a:pt x="936" y="194"/>
                  </a:lnTo>
                  <a:lnTo>
                    <a:pt x="947" y="194"/>
                  </a:lnTo>
                  <a:lnTo>
                    <a:pt x="954" y="203"/>
                  </a:lnTo>
                  <a:lnTo>
                    <a:pt x="962" y="203"/>
                  </a:lnTo>
                  <a:lnTo>
                    <a:pt x="973" y="197"/>
                  </a:lnTo>
                  <a:lnTo>
                    <a:pt x="980" y="197"/>
                  </a:lnTo>
                  <a:lnTo>
                    <a:pt x="995" y="194"/>
                  </a:lnTo>
                  <a:lnTo>
                    <a:pt x="1009" y="192"/>
                  </a:lnTo>
                  <a:lnTo>
                    <a:pt x="1024" y="189"/>
                  </a:lnTo>
                  <a:lnTo>
                    <a:pt x="1043" y="180"/>
                  </a:lnTo>
                  <a:lnTo>
                    <a:pt x="1066" y="175"/>
                  </a:lnTo>
                  <a:lnTo>
                    <a:pt x="1089" y="165"/>
                  </a:lnTo>
                  <a:lnTo>
                    <a:pt x="1117" y="148"/>
                  </a:lnTo>
                  <a:lnTo>
                    <a:pt x="1146" y="135"/>
                  </a:lnTo>
                  <a:lnTo>
                    <a:pt x="1176" y="115"/>
                  </a:lnTo>
                  <a:lnTo>
                    <a:pt x="1210" y="92"/>
                  </a:lnTo>
                  <a:lnTo>
                    <a:pt x="1241" y="65"/>
                  </a:lnTo>
                  <a:lnTo>
                    <a:pt x="1284" y="34"/>
                  </a:lnTo>
                  <a:lnTo>
                    <a:pt x="1321" y="0"/>
                  </a:lnTo>
                  <a:lnTo>
                    <a:pt x="1415" y="210"/>
                  </a:lnTo>
                  <a:lnTo>
                    <a:pt x="1410" y="216"/>
                  </a:lnTo>
                  <a:lnTo>
                    <a:pt x="1395" y="224"/>
                  </a:lnTo>
                  <a:lnTo>
                    <a:pt x="1379" y="237"/>
                  </a:lnTo>
                  <a:lnTo>
                    <a:pt x="1352" y="262"/>
                  </a:lnTo>
                  <a:lnTo>
                    <a:pt x="1321" y="283"/>
                  </a:lnTo>
                  <a:lnTo>
                    <a:pt x="1285" y="310"/>
                  </a:lnTo>
                  <a:lnTo>
                    <a:pt x="1249" y="336"/>
                  </a:lnTo>
                  <a:lnTo>
                    <a:pt x="1210" y="366"/>
                  </a:lnTo>
                  <a:lnTo>
                    <a:pt x="1170" y="396"/>
                  </a:lnTo>
                  <a:lnTo>
                    <a:pt x="1137" y="425"/>
                  </a:lnTo>
                  <a:lnTo>
                    <a:pt x="1099" y="455"/>
                  </a:lnTo>
                  <a:lnTo>
                    <a:pt x="1066" y="482"/>
                  </a:lnTo>
                  <a:lnTo>
                    <a:pt x="1039" y="506"/>
                  </a:lnTo>
                  <a:lnTo>
                    <a:pt x="1013" y="529"/>
                  </a:lnTo>
                  <a:lnTo>
                    <a:pt x="997" y="545"/>
                  </a:lnTo>
                  <a:lnTo>
                    <a:pt x="991" y="557"/>
                  </a:lnTo>
                  <a:lnTo>
                    <a:pt x="988" y="568"/>
                  </a:lnTo>
                  <a:lnTo>
                    <a:pt x="995" y="579"/>
                  </a:lnTo>
                  <a:lnTo>
                    <a:pt x="1004" y="598"/>
                  </a:lnTo>
                  <a:lnTo>
                    <a:pt x="1012" y="613"/>
                  </a:lnTo>
                  <a:lnTo>
                    <a:pt x="1024" y="639"/>
                  </a:lnTo>
                  <a:lnTo>
                    <a:pt x="1039" y="660"/>
                  </a:lnTo>
                  <a:lnTo>
                    <a:pt x="1050" y="684"/>
                  </a:lnTo>
                  <a:lnTo>
                    <a:pt x="1062" y="713"/>
                  </a:lnTo>
                  <a:lnTo>
                    <a:pt x="1080" y="745"/>
                  </a:lnTo>
                  <a:lnTo>
                    <a:pt x="1089" y="775"/>
                  </a:lnTo>
                  <a:lnTo>
                    <a:pt x="1108" y="808"/>
                  </a:lnTo>
                  <a:lnTo>
                    <a:pt x="1117" y="849"/>
                  </a:lnTo>
                  <a:lnTo>
                    <a:pt x="1128" y="884"/>
                  </a:lnTo>
                  <a:lnTo>
                    <a:pt x="1133" y="920"/>
                  </a:lnTo>
                  <a:lnTo>
                    <a:pt x="1133" y="959"/>
                  </a:lnTo>
                  <a:lnTo>
                    <a:pt x="1133" y="1001"/>
                  </a:lnTo>
                  <a:lnTo>
                    <a:pt x="1128" y="1041"/>
                  </a:lnTo>
                  <a:lnTo>
                    <a:pt x="1113" y="1078"/>
                  </a:lnTo>
                  <a:lnTo>
                    <a:pt x="1099" y="1118"/>
                  </a:lnTo>
                  <a:lnTo>
                    <a:pt x="1078" y="1152"/>
                  </a:lnTo>
                  <a:lnTo>
                    <a:pt x="1054" y="1190"/>
                  </a:lnTo>
                  <a:lnTo>
                    <a:pt x="1024" y="1223"/>
                  </a:lnTo>
                  <a:lnTo>
                    <a:pt x="995" y="1257"/>
                  </a:lnTo>
                  <a:lnTo>
                    <a:pt x="962" y="1282"/>
                  </a:lnTo>
                  <a:lnTo>
                    <a:pt x="927" y="1311"/>
                  </a:lnTo>
                  <a:lnTo>
                    <a:pt x="894" y="1337"/>
                  </a:lnTo>
                  <a:lnTo>
                    <a:pt x="858" y="1359"/>
                  </a:lnTo>
                  <a:lnTo>
                    <a:pt x="825" y="1374"/>
                  </a:lnTo>
                  <a:lnTo>
                    <a:pt x="796" y="1386"/>
                  </a:lnTo>
                  <a:lnTo>
                    <a:pt x="767" y="1398"/>
                  </a:lnTo>
                  <a:lnTo>
                    <a:pt x="741" y="1408"/>
                  </a:lnTo>
                  <a:lnTo>
                    <a:pt x="722" y="1409"/>
                  </a:lnTo>
                  <a:lnTo>
                    <a:pt x="705" y="1409"/>
                  </a:lnTo>
                  <a:lnTo>
                    <a:pt x="695" y="1403"/>
                  </a:lnTo>
                  <a:lnTo>
                    <a:pt x="680" y="1403"/>
                  </a:lnTo>
                  <a:lnTo>
                    <a:pt x="674" y="1403"/>
                  </a:lnTo>
                  <a:lnTo>
                    <a:pt x="672" y="1403"/>
                  </a:lnTo>
                  <a:lnTo>
                    <a:pt x="671" y="1403"/>
                  </a:lnTo>
                  <a:lnTo>
                    <a:pt x="674" y="1403"/>
                  </a:lnTo>
                  <a:lnTo>
                    <a:pt x="677" y="1408"/>
                  </a:lnTo>
                  <a:lnTo>
                    <a:pt x="680" y="1408"/>
                  </a:lnTo>
                  <a:lnTo>
                    <a:pt x="681" y="1409"/>
                  </a:lnTo>
                  <a:lnTo>
                    <a:pt x="692" y="1409"/>
                  </a:lnTo>
                  <a:lnTo>
                    <a:pt x="696" y="1409"/>
                  </a:lnTo>
                  <a:lnTo>
                    <a:pt x="699" y="1409"/>
                  </a:lnTo>
                  <a:lnTo>
                    <a:pt x="692" y="1409"/>
                  </a:lnTo>
                  <a:lnTo>
                    <a:pt x="652" y="1401"/>
                  </a:lnTo>
                  <a:lnTo>
                    <a:pt x="624" y="1397"/>
                  </a:lnTo>
                  <a:lnTo>
                    <a:pt x="590" y="1386"/>
                  </a:lnTo>
                  <a:lnTo>
                    <a:pt x="553" y="1374"/>
                  </a:lnTo>
                  <a:lnTo>
                    <a:pt x="509" y="1359"/>
                  </a:lnTo>
                  <a:lnTo>
                    <a:pt x="470" y="1337"/>
                  </a:lnTo>
                  <a:lnTo>
                    <a:pt x="423" y="1311"/>
                  </a:lnTo>
                  <a:lnTo>
                    <a:pt x="384" y="1282"/>
                  </a:lnTo>
                  <a:lnTo>
                    <a:pt x="346" y="1243"/>
                  </a:lnTo>
                  <a:lnTo>
                    <a:pt x="307" y="1204"/>
                  </a:lnTo>
                  <a:lnTo>
                    <a:pt x="276" y="1158"/>
                  </a:lnTo>
                  <a:lnTo>
                    <a:pt x="248" y="1107"/>
                  </a:lnTo>
                  <a:lnTo>
                    <a:pt x="233" y="1044"/>
                  </a:lnTo>
                  <a:lnTo>
                    <a:pt x="219" y="977"/>
                  </a:lnTo>
                  <a:lnTo>
                    <a:pt x="219" y="974"/>
                  </a:lnTo>
                  <a:lnTo>
                    <a:pt x="221" y="965"/>
                  </a:lnTo>
                  <a:lnTo>
                    <a:pt x="221" y="949"/>
                  </a:lnTo>
                  <a:lnTo>
                    <a:pt x="227" y="930"/>
                  </a:lnTo>
                  <a:lnTo>
                    <a:pt x="228" y="911"/>
                  </a:lnTo>
                  <a:lnTo>
                    <a:pt x="231" y="884"/>
                  </a:lnTo>
                  <a:lnTo>
                    <a:pt x="237" y="853"/>
                  </a:lnTo>
                  <a:lnTo>
                    <a:pt x="242" y="820"/>
                  </a:lnTo>
                  <a:lnTo>
                    <a:pt x="243" y="790"/>
                  </a:lnTo>
                  <a:lnTo>
                    <a:pt x="251" y="749"/>
                  </a:lnTo>
                  <a:lnTo>
                    <a:pt x="257" y="713"/>
                  </a:lnTo>
                  <a:lnTo>
                    <a:pt x="270" y="680"/>
                  </a:lnTo>
                  <a:lnTo>
                    <a:pt x="276" y="642"/>
                  </a:lnTo>
                  <a:lnTo>
                    <a:pt x="291" y="610"/>
                  </a:lnTo>
                  <a:lnTo>
                    <a:pt x="301" y="577"/>
                  </a:lnTo>
                  <a:lnTo>
                    <a:pt x="319" y="545"/>
                  </a:lnTo>
                  <a:lnTo>
                    <a:pt x="0" y="413"/>
                  </a:lnTo>
                  <a:lnTo>
                    <a:pt x="0" y="408"/>
                  </a:lnTo>
                  <a:lnTo>
                    <a:pt x="0" y="402"/>
                  </a:lnTo>
                  <a:lnTo>
                    <a:pt x="0" y="391"/>
                  </a:lnTo>
                  <a:lnTo>
                    <a:pt x="3" y="378"/>
                  </a:lnTo>
                  <a:lnTo>
                    <a:pt x="9" y="364"/>
                  </a:lnTo>
                  <a:lnTo>
                    <a:pt x="12" y="346"/>
                  </a:lnTo>
                  <a:lnTo>
                    <a:pt x="12" y="326"/>
                  </a:lnTo>
                  <a:lnTo>
                    <a:pt x="12" y="310"/>
                  </a:lnTo>
                  <a:lnTo>
                    <a:pt x="15" y="293"/>
                  </a:lnTo>
                  <a:lnTo>
                    <a:pt x="18" y="274"/>
                  </a:lnTo>
                  <a:lnTo>
                    <a:pt x="18" y="256"/>
                  </a:lnTo>
                  <a:lnTo>
                    <a:pt x="18" y="243"/>
                  </a:lnTo>
                  <a:lnTo>
                    <a:pt x="18" y="227"/>
                  </a:lnTo>
                  <a:lnTo>
                    <a:pt x="15" y="219"/>
                  </a:lnTo>
                  <a:lnTo>
                    <a:pt x="15" y="213"/>
                  </a:lnTo>
                  <a:lnTo>
                    <a:pt x="12" y="210"/>
                  </a:lnTo>
                  <a:close/>
                </a:path>
              </a:pathLst>
            </a:custGeom>
            <a:solidFill>
              <a:srgbClr val="FFFFFF"/>
            </a:solidFill>
            <a:ln w="42863">
              <a:solidFill>
                <a:srgbClr val="000000"/>
              </a:solidFill>
              <a:round/>
              <a:headEnd/>
              <a:tailEnd/>
            </a:ln>
          </p:spPr>
          <p:txBody>
            <a:bodyPr/>
            <a:lstStyle/>
            <a:p>
              <a:endParaRPr lang="en-US"/>
            </a:p>
          </p:txBody>
        </p:sp>
        <p:sp>
          <p:nvSpPr>
            <p:cNvPr id="18455" name="Freeform 27"/>
            <p:cNvSpPr>
              <a:spLocks/>
            </p:cNvSpPr>
            <p:nvPr/>
          </p:nvSpPr>
          <p:spPr bwMode="auto">
            <a:xfrm>
              <a:off x="3933" y="3184"/>
              <a:ext cx="224" cy="179"/>
            </a:xfrm>
            <a:custGeom>
              <a:avLst/>
              <a:gdLst>
                <a:gd name="T0" fmla="*/ 1 w 448"/>
                <a:gd name="T1" fmla="*/ 1 h 358"/>
                <a:gd name="T2" fmla="*/ 1 w 448"/>
                <a:gd name="T3" fmla="*/ 1 h 358"/>
                <a:gd name="T4" fmla="*/ 0 w 448"/>
                <a:gd name="T5" fmla="*/ 1 h 358"/>
                <a:gd name="T6" fmla="*/ 1 w 448"/>
                <a:gd name="T7" fmla="*/ 1 h 358"/>
                <a:gd name="T8" fmla="*/ 1 w 448"/>
                <a:gd name="T9" fmla="*/ 1 h 358"/>
                <a:gd name="T10" fmla="*/ 1 w 448"/>
                <a:gd name="T11" fmla="*/ 1 h 358"/>
                <a:gd name="T12" fmla="*/ 1 w 448"/>
                <a:gd name="T13" fmla="*/ 1 h 358"/>
                <a:gd name="T14" fmla="*/ 1 w 448"/>
                <a:gd name="T15" fmla="*/ 0 h 358"/>
                <a:gd name="T16" fmla="*/ 1 w 448"/>
                <a:gd name="T17" fmla="*/ 1 h 3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8"/>
                <a:gd name="T28" fmla="*/ 0 h 358"/>
                <a:gd name="T29" fmla="*/ 448 w 448"/>
                <a:gd name="T30" fmla="*/ 358 h 3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8" h="358">
                  <a:moveTo>
                    <a:pt x="120" y="13"/>
                  </a:moveTo>
                  <a:lnTo>
                    <a:pt x="84" y="21"/>
                  </a:lnTo>
                  <a:lnTo>
                    <a:pt x="0" y="358"/>
                  </a:lnTo>
                  <a:lnTo>
                    <a:pt x="110" y="210"/>
                  </a:lnTo>
                  <a:lnTo>
                    <a:pt x="229" y="345"/>
                  </a:lnTo>
                  <a:lnTo>
                    <a:pt x="318" y="146"/>
                  </a:lnTo>
                  <a:lnTo>
                    <a:pt x="448" y="210"/>
                  </a:lnTo>
                  <a:lnTo>
                    <a:pt x="265" y="0"/>
                  </a:lnTo>
                  <a:lnTo>
                    <a:pt x="120" y="13"/>
                  </a:lnTo>
                  <a:close/>
                </a:path>
              </a:pathLst>
            </a:custGeom>
            <a:solidFill>
              <a:srgbClr val="FFFFFF"/>
            </a:solidFill>
            <a:ln w="42863">
              <a:solidFill>
                <a:srgbClr val="000000"/>
              </a:solidFill>
              <a:round/>
              <a:headEnd/>
              <a:tailEnd/>
            </a:ln>
          </p:spPr>
          <p:txBody>
            <a:bodyPr/>
            <a:lstStyle/>
            <a:p>
              <a:endParaRPr lang="en-US"/>
            </a:p>
          </p:txBody>
        </p:sp>
        <p:sp>
          <p:nvSpPr>
            <p:cNvPr id="18456" name="Freeform 28"/>
            <p:cNvSpPr>
              <a:spLocks/>
            </p:cNvSpPr>
            <p:nvPr/>
          </p:nvSpPr>
          <p:spPr bwMode="auto">
            <a:xfrm>
              <a:off x="3999" y="3136"/>
              <a:ext cx="60" cy="221"/>
            </a:xfrm>
            <a:custGeom>
              <a:avLst/>
              <a:gdLst>
                <a:gd name="T0" fmla="*/ 0 w 121"/>
                <a:gd name="T1" fmla="*/ 0 h 442"/>
                <a:gd name="T2" fmla="*/ 0 w 121"/>
                <a:gd name="T3" fmla="*/ 1 h 442"/>
                <a:gd name="T4" fmla="*/ 0 w 121"/>
                <a:gd name="T5" fmla="*/ 1 h 442"/>
                <a:gd name="T6" fmla="*/ 0 w 121"/>
                <a:gd name="T7" fmla="*/ 1 h 442"/>
                <a:gd name="T8" fmla="*/ 0 w 121"/>
                <a:gd name="T9" fmla="*/ 0 h 442"/>
                <a:gd name="T10" fmla="*/ 0 w 121"/>
                <a:gd name="T11" fmla="*/ 0 h 442"/>
                <a:gd name="T12" fmla="*/ 0 60000 65536"/>
                <a:gd name="T13" fmla="*/ 0 60000 65536"/>
                <a:gd name="T14" fmla="*/ 0 60000 65536"/>
                <a:gd name="T15" fmla="*/ 0 60000 65536"/>
                <a:gd name="T16" fmla="*/ 0 60000 65536"/>
                <a:gd name="T17" fmla="*/ 0 60000 65536"/>
                <a:gd name="T18" fmla="*/ 0 w 121"/>
                <a:gd name="T19" fmla="*/ 0 h 442"/>
                <a:gd name="T20" fmla="*/ 121 w 121"/>
                <a:gd name="T21" fmla="*/ 442 h 442"/>
              </a:gdLst>
              <a:ahLst/>
              <a:cxnLst>
                <a:cxn ang="T12">
                  <a:pos x="T0" y="T1"/>
                </a:cxn>
                <a:cxn ang="T13">
                  <a:pos x="T2" y="T3"/>
                </a:cxn>
                <a:cxn ang="T14">
                  <a:pos x="T4" y="T5"/>
                </a:cxn>
                <a:cxn ang="T15">
                  <a:pos x="T6" y="T7"/>
                </a:cxn>
                <a:cxn ang="T16">
                  <a:pos x="T8" y="T9"/>
                </a:cxn>
                <a:cxn ang="T17">
                  <a:pos x="T10" y="T11"/>
                </a:cxn>
              </a:cxnLst>
              <a:rect l="T18" t="T19" r="T20" b="T21"/>
              <a:pathLst>
                <a:path w="121" h="442">
                  <a:moveTo>
                    <a:pt x="0" y="0"/>
                  </a:moveTo>
                  <a:lnTo>
                    <a:pt x="14" y="233"/>
                  </a:lnTo>
                  <a:lnTo>
                    <a:pt x="98" y="442"/>
                  </a:lnTo>
                  <a:lnTo>
                    <a:pt x="121" y="233"/>
                  </a:lnTo>
                  <a:lnTo>
                    <a:pt x="121" y="0"/>
                  </a:lnTo>
                  <a:lnTo>
                    <a:pt x="0" y="0"/>
                  </a:lnTo>
                  <a:close/>
                </a:path>
              </a:pathLst>
            </a:custGeom>
            <a:solidFill>
              <a:srgbClr val="FFDEB1"/>
            </a:solidFill>
            <a:ln w="42863">
              <a:solidFill>
                <a:srgbClr val="000000"/>
              </a:solidFill>
              <a:round/>
              <a:headEnd/>
              <a:tailEnd/>
            </a:ln>
          </p:spPr>
          <p:txBody>
            <a:bodyPr/>
            <a:lstStyle/>
            <a:p>
              <a:endParaRPr lang="en-US"/>
            </a:p>
          </p:txBody>
        </p:sp>
        <p:sp>
          <p:nvSpPr>
            <p:cNvPr id="18457" name="Freeform 29"/>
            <p:cNvSpPr>
              <a:spLocks/>
            </p:cNvSpPr>
            <p:nvPr/>
          </p:nvSpPr>
          <p:spPr bwMode="auto">
            <a:xfrm>
              <a:off x="3593" y="3721"/>
              <a:ext cx="889" cy="480"/>
            </a:xfrm>
            <a:custGeom>
              <a:avLst/>
              <a:gdLst>
                <a:gd name="T0" fmla="*/ 1 w 1777"/>
                <a:gd name="T1" fmla="*/ 1 h 960"/>
                <a:gd name="T2" fmla="*/ 1 w 1777"/>
                <a:gd name="T3" fmla="*/ 1 h 960"/>
                <a:gd name="T4" fmla="*/ 1 w 1777"/>
                <a:gd name="T5" fmla="*/ 1 h 960"/>
                <a:gd name="T6" fmla="*/ 1 w 1777"/>
                <a:gd name="T7" fmla="*/ 1 h 960"/>
                <a:gd name="T8" fmla="*/ 1 w 1777"/>
                <a:gd name="T9" fmla="*/ 1 h 960"/>
                <a:gd name="T10" fmla="*/ 1 w 1777"/>
                <a:gd name="T11" fmla="*/ 1 h 960"/>
                <a:gd name="T12" fmla="*/ 1 w 1777"/>
                <a:gd name="T13" fmla="*/ 1 h 960"/>
                <a:gd name="T14" fmla="*/ 1 w 1777"/>
                <a:gd name="T15" fmla="*/ 1 h 960"/>
                <a:gd name="T16" fmla="*/ 1 w 1777"/>
                <a:gd name="T17" fmla="*/ 1 h 960"/>
                <a:gd name="T18" fmla="*/ 1 w 1777"/>
                <a:gd name="T19" fmla="*/ 1 h 960"/>
                <a:gd name="T20" fmla="*/ 1 w 1777"/>
                <a:gd name="T21" fmla="*/ 1 h 960"/>
                <a:gd name="T22" fmla="*/ 1 w 1777"/>
                <a:gd name="T23" fmla="*/ 1 h 960"/>
                <a:gd name="T24" fmla="*/ 1 w 1777"/>
                <a:gd name="T25" fmla="*/ 1 h 960"/>
                <a:gd name="T26" fmla="*/ 1 w 1777"/>
                <a:gd name="T27" fmla="*/ 1 h 960"/>
                <a:gd name="T28" fmla="*/ 1 w 1777"/>
                <a:gd name="T29" fmla="*/ 1 h 960"/>
                <a:gd name="T30" fmla="*/ 1 w 1777"/>
                <a:gd name="T31" fmla="*/ 1 h 960"/>
                <a:gd name="T32" fmla="*/ 1 w 1777"/>
                <a:gd name="T33" fmla="*/ 1 h 960"/>
                <a:gd name="T34" fmla="*/ 1 w 1777"/>
                <a:gd name="T35" fmla="*/ 1 h 960"/>
                <a:gd name="T36" fmla="*/ 1 w 1777"/>
                <a:gd name="T37" fmla="*/ 1 h 960"/>
                <a:gd name="T38" fmla="*/ 1 w 1777"/>
                <a:gd name="T39" fmla="*/ 1 h 960"/>
                <a:gd name="T40" fmla="*/ 1 w 1777"/>
                <a:gd name="T41" fmla="*/ 1 h 960"/>
                <a:gd name="T42" fmla="*/ 1 w 1777"/>
                <a:gd name="T43" fmla="*/ 1 h 960"/>
                <a:gd name="T44" fmla="*/ 1 w 1777"/>
                <a:gd name="T45" fmla="*/ 1 h 960"/>
                <a:gd name="T46" fmla="*/ 1 w 1777"/>
                <a:gd name="T47" fmla="*/ 1 h 960"/>
                <a:gd name="T48" fmla="*/ 1 w 1777"/>
                <a:gd name="T49" fmla="*/ 1 h 960"/>
                <a:gd name="T50" fmla="*/ 1 w 1777"/>
                <a:gd name="T51" fmla="*/ 1 h 960"/>
                <a:gd name="T52" fmla="*/ 1 w 1777"/>
                <a:gd name="T53" fmla="*/ 1 h 960"/>
                <a:gd name="T54" fmla="*/ 1 w 1777"/>
                <a:gd name="T55" fmla="*/ 1 h 960"/>
                <a:gd name="T56" fmla="*/ 1 w 1777"/>
                <a:gd name="T57" fmla="*/ 1 h 960"/>
                <a:gd name="T58" fmla="*/ 1 w 1777"/>
                <a:gd name="T59" fmla="*/ 1 h 960"/>
                <a:gd name="T60" fmla="*/ 1 w 1777"/>
                <a:gd name="T61" fmla="*/ 1 h 960"/>
                <a:gd name="T62" fmla="*/ 1 w 1777"/>
                <a:gd name="T63" fmla="*/ 1 h 960"/>
                <a:gd name="T64" fmla="*/ 1 w 1777"/>
                <a:gd name="T65" fmla="*/ 1 h 960"/>
                <a:gd name="T66" fmla="*/ 1 w 1777"/>
                <a:gd name="T67" fmla="*/ 1 h 960"/>
                <a:gd name="T68" fmla="*/ 1 w 1777"/>
                <a:gd name="T69" fmla="*/ 1 h 960"/>
                <a:gd name="T70" fmla="*/ 1 w 1777"/>
                <a:gd name="T71" fmla="*/ 1 h 960"/>
                <a:gd name="T72" fmla="*/ 1 w 1777"/>
                <a:gd name="T73" fmla="*/ 1 h 960"/>
                <a:gd name="T74" fmla="*/ 1 w 1777"/>
                <a:gd name="T75" fmla="*/ 1 h 960"/>
                <a:gd name="T76" fmla="*/ 1 w 1777"/>
                <a:gd name="T77" fmla="*/ 1 h 960"/>
                <a:gd name="T78" fmla="*/ 1 w 1777"/>
                <a:gd name="T79" fmla="*/ 1 h 960"/>
                <a:gd name="T80" fmla="*/ 1 w 1777"/>
                <a:gd name="T81" fmla="*/ 1 h 960"/>
                <a:gd name="T82" fmla="*/ 1 w 1777"/>
                <a:gd name="T83" fmla="*/ 1 h 960"/>
                <a:gd name="T84" fmla="*/ 0 w 1777"/>
                <a:gd name="T85" fmla="*/ 1 h 960"/>
                <a:gd name="T86" fmla="*/ 1 w 1777"/>
                <a:gd name="T87" fmla="*/ 1 h 960"/>
                <a:gd name="T88" fmla="*/ 1 w 1777"/>
                <a:gd name="T89" fmla="*/ 1 h 960"/>
                <a:gd name="T90" fmla="*/ 1 w 1777"/>
                <a:gd name="T91" fmla="*/ 1 h 960"/>
                <a:gd name="T92" fmla="*/ 1 w 1777"/>
                <a:gd name="T93" fmla="*/ 1 h 960"/>
                <a:gd name="T94" fmla="*/ 1 w 1777"/>
                <a:gd name="T95" fmla="*/ 1 h 960"/>
                <a:gd name="T96" fmla="*/ 1 w 1777"/>
                <a:gd name="T97" fmla="*/ 1 h 960"/>
                <a:gd name="T98" fmla="*/ 1 w 1777"/>
                <a:gd name="T99" fmla="*/ 1 h 960"/>
                <a:gd name="T100" fmla="*/ 1 w 1777"/>
                <a:gd name="T101" fmla="*/ 1 h 960"/>
                <a:gd name="T102" fmla="*/ 1 w 1777"/>
                <a:gd name="T103" fmla="*/ 1 h 960"/>
                <a:gd name="T104" fmla="*/ 1 w 1777"/>
                <a:gd name="T105" fmla="*/ 1 h 960"/>
                <a:gd name="T106" fmla="*/ 1 w 1777"/>
                <a:gd name="T107" fmla="*/ 1 h 960"/>
                <a:gd name="T108" fmla="*/ 1 w 1777"/>
                <a:gd name="T109" fmla="*/ 0 h 9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7"/>
                <a:gd name="T166" fmla="*/ 0 h 960"/>
                <a:gd name="T167" fmla="*/ 1777 w 1777"/>
                <a:gd name="T168" fmla="*/ 960 h 9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7" h="960">
                  <a:moveTo>
                    <a:pt x="1249" y="0"/>
                  </a:moveTo>
                  <a:lnTo>
                    <a:pt x="1249" y="3"/>
                  </a:lnTo>
                  <a:lnTo>
                    <a:pt x="1240" y="21"/>
                  </a:lnTo>
                  <a:lnTo>
                    <a:pt x="1231" y="42"/>
                  </a:lnTo>
                  <a:lnTo>
                    <a:pt x="1222" y="66"/>
                  </a:lnTo>
                  <a:lnTo>
                    <a:pt x="1207" y="93"/>
                  </a:lnTo>
                  <a:lnTo>
                    <a:pt x="1192" y="134"/>
                  </a:lnTo>
                  <a:lnTo>
                    <a:pt x="1176" y="173"/>
                  </a:lnTo>
                  <a:lnTo>
                    <a:pt x="1161" y="211"/>
                  </a:lnTo>
                  <a:lnTo>
                    <a:pt x="1146" y="252"/>
                  </a:lnTo>
                  <a:lnTo>
                    <a:pt x="1131" y="296"/>
                  </a:lnTo>
                  <a:lnTo>
                    <a:pt x="1119" y="336"/>
                  </a:lnTo>
                  <a:lnTo>
                    <a:pt x="1109" y="376"/>
                  </a:lnTo>
                  <a:lnTo>
                    <a:pt x="1098" y="409"/>
                  </a:lnTo>
                  <a:lnTo>
                    <a:pt x="1093" y="442"/>
                  </a:lnTo>
                  <a:lnTo>
                    <a:pt x="1090" y="474"/>
                  </a:lnTo>
                  <a:lnTo>
                    <a:pt x="1095" y="495"/>
                  </a:lnTo>
                  <a:lnTo>
                    <a:pt x="1098" y="498"/>
                  </a:lnTo>
                  <a:lnTo>
                    <a:pt x="1102" y="505"/>
                  </a:lnTo>
                  <a:lnTo>
                    <a:pt x="1106" y="516"/>
                  </a:lnTo>
                  <a:lnTo>
                    <a:pt x="1112" y="530"/>
                  </a:lnTo>
                  <a:lnTo>
                    <a:pt x="1119" y="537"/>
                  </a:lnTo>
                  <a:lnTo>
                    <a:pt x="1128" y="554"/>
                  </a:lnTo>
                  <a:lnTo>
                    <a:pt x="1134" y="569"/>
                  </a:lnTo>
                  <a:lnTo>
                    <a:pt x="1145" y="581"/>
                  </a:lnTo>
                  <a:lnTo>
                    <a:pt x="1148" y="596"/>
                  </a:lnTo>
                  <a:lnTo>
                    <a:pt x="1154" y="611"/>
                  </a:lnTo>
                  <a:lnTo>
                    <a:pt x="1164" y="619"/>
                  </a:lnTo>
                  <a:lnTo>
                    <a:pt x="1172" y="628"/>
                  </a:lnTo>
                  <a:lnTo>
                    <a:pt x="1176" y="638"/>
                  </a:lnTo>
                  <a:lnTo>
                    <a:pt x="1183" y="643"/>
                  </a:lnTo>
                  <a:lnTo>
                    <a:pt x="1187" y="650"/>
                  </a:lnTo>
                  <a:lnTo>
                    <a:pt x="1190" y="650"/>
                  </a:lnTo>
                  <a:lnTo>
                    <a:pt x="1195" y="650"/>
                  </a:lnTo>
                  <a:lnTo>
                    <a:pt x="1214" y="647"/>
                  </a:lnTo>
                  <a:lnTo>
                    <a:pt x="1241" y="643"/>
                  </a:lnTo>
                  <a:lnTo>
                    <a:pt x="1272" y="638"/>
                  </a:lnTo>
                  <a:lnTo>
                    <a:pt x="1318" y="635"/>
                  </a:lnTo>
                  <a:lnTo>
                    <a:pt x="1362" y="628"/>
                  </a:lnTo>
                  <a:lnTo>
                    <a:pt x="1408" y="628"/>
                  </a:lnTo>
                  <a:lnTo>
                    <a:pt x="1462" y="628"/>
                  </a:lnTo>
                  <a:lnTo>
                    <a:pt x="1513" y="635"/>
                  </a:lnTo>
                  <a:lnTo>
                    <a:pt x="1566" y="643"/>
                  </a:lnTo>
                  <a:lnTo>
                    <a:pt x="1611" y="659"/>
                  </a:lnTo>
                  <a:lnTo>
                    <a:pt x="1660" y="684"/>
                  </a:lnTo>
                  <a:lnTo>
                    <a:pt x="1697" y="715"/>
                  </a:lnTo>
                  <a:lnTo>
                    <a:pt x="1734" y="755"/>
                  </a:lnTo>
                  <a:lnTo>
                    <a:pt x="1758" y="809"/>
                  </a:lnTo>
                  <a:lnTo>
                    <a:pt x="1777" y="863"/>
                  </a:lnTo>
                  <a:lnTo>
                    <a:pt x="1777" y="868"/>
                  </a:lnTo>
                  <a:lnTo>
                    <a:pt x="1777" y="872"/>
                  </a:lnTo>
                  <a:lnTo>
                    <a:pt x="1776" y="883"/>
                  </a:lnTo>
                  <a:lnTo>
                    <a:pt x="1767" y="890"/>
                  </a:lnTo>
                  <a:lnTo>
                    <a:pt x="1761" y="903"/>
                  </a:lnTo>
                  <a:lnTo>
                    <a:pt x="1750" y="910"/>
                  </a:lnTo>
                  <a:lnTo>
                    <a:pt x="1734" y="922"/>
                  </a:lnTo>
                  <a:lnTo>
                    <a:pt x="1716" y="930"/>
                  </a:lnTo>
                  <a:lnTo>
                    <a:pt x="1693" y="939"/>
                  </a:lnTo>
                  <a:lnTo>
                    <a:pt x="1660" y="954"/>
                  </a:lnTo>
                  <a:lnTo>
                    <a:pt x="1625" y="955"/>
                  </a:lnTo>
                  <a:lnTo>
                    <a:pt x="1580" y="960"/>
                  </a:lnTo>
                  <a:lnTo>
                    <a:pt x="1531" y="960"/>
                  </a:lnTo>
                  <a:lnTo>
                    <a:pt x="1468" y="960"/>
                  </a:lnTo>
                  <a:lnTo>
                    <a:pt x="1403" y="960"/>
                  </a:lnTo>
                  <a:lnTo>
                    <a:pt x="1382" y="960"/>
                  </a:lnTo>
                  <a:lnTo>
                    <a:pt x="1367" y="960"/>
                  </a:lnTo>
                  <a:lnTo>
                    <a:pt x="1338" y="960"/>
                  </a:lnTo>
                  <a:lnTo>
                    <a:pt x="1309" y="955"/>
                  </a:lnTo>
                  <a:lnTo>
                    <a:pt x="1282" y="955"/>
                  </a:lnTo>
                  <a:lnTo>
                    <a:pt x="1241" y="954"/>
                  </a:lnTo>
                  <a:lnTo>
                    <a:pt x="1205" y="951"/>
                  </a:lnTo>
                  <a:lnTo>
                    <a:pt x="1164" y="939"/>
                  </a:lnTo>
                  <a:lnTo>
                    <a:pt x="1128" y="933"/>
                  </a:lnTo>
                  <a:lnTo>
                    <a:pt x="1089" y="925"/>
                  </a:lnTo>
                  <a:lnTo>
                    <a:pt x="1057" y="915"/>
                  </a:lnTo>
                  <a:lnTo>
                    <a:pt x="1019" y="903"/>
                  </a:lnTo>
                  <a:lnTo>
                    <a:pt x="991" y="887"/>
                  </a:lnTo>
                  <a:lnTo>
                    <a:pt x="968" y="869"/>
                  </a:lnTo>
                  <a:lnTo>
                    <a:pt x="951" y="848"/>
                  </a:lnTo>
                  <a:lnTo>
                    <a:pt x="951" y="839"/>
                  </a:lnTo>
                  <a:lnTo>
                    <a:pt x="951" y="827"/>
                  </a:lnTo>
                  <a:lnTo>
                    <a:pt x="958" y="810"/>
                  </a:lnTo>
                  <a:lnTo>
                    <a:pt x="958" y="789"/>
                  </a:lnTo>
                  <a:lnTo>
                    <a:pt x="961" y="770"/>
                  </a:lnTo>
                  <a:lnTo>
                    <a:pt x="964" y="746"/>
                  </a:lnTo>
                  <a:lnTo>
                    <a:pt x="964" y="717"/>
                  </a:lnTo>
                  <a:lnTo>
                    <a:pt x="968" y="694"/>
                  </a:lnTo>
                  <a:lnTo>
                    <a:pt x="971" y="669"/>
                  </a:lnTo>
                  <a:lnTo>
                    <a:pt x="973" y="641"/>
                  </a:lnTo>
                  <a:lnTo>
                    <a:pt x="977" y="616"/>
                  </a:lnTo>
                  <a:lnTo>
                    <a:pt x="980" y="593"/>
                  </a:lnTo>
                  <a:lnTo>
                    <a:pt x="982" y="570"/>
                  </a:lnTo>
                  <a:lnTo>
                    <a:pt x="986" y="555"/>
                  </a:lnTo>
                  <a:lnTo>
                    <a:pt x="991" y="542"/>
                  </a:lnTo>
                  <a:lnTo>
                    <a:pt x="991" y="531"/>
                  </a:lnTo>
                  <a:lnTo>
                    <a:pt x="986" y="516"/>
                  </a:lnTo>
                  <a:lnTo>
                    <a:pt x="982" y="504"/>
                  </a:lnTo>
                  <a:lnTo>
                    <a:pt x="980" y="489"/>
                  </a:lnTo>
                  <a:lnTo>
                    <a:pt x="977" y="477"/>
                  </a:lnTo>
                  <a:lnTo>
                    <a:pt x="971" y="465"/>
                  </a:lnTo>
                  <a:lnTo>
                    <a:pt x="968" y="450"/>
                  </a:lnTo>
                  <a:lnTo>
                    <a:pt x="961" y="433"/>
                  </a:lnTo>
                  <a:lnTo>
                    <a:pt x="958" y="424"/>
                  </a:lnTo>
                  <a:lnTo>
                    <a:pt x="951" y="413"/>
                  </a:lnTo>
                  <a:lnTo>
                    <a:pt x="945" y="406"/>
                  </a:lnTo>
                  <a:lnTo>
                    <a:pt x="941" y="391"/>
                  </a:lnTo>
                  <a:lnTo>
                    <a:pt x="933" y="388"/>
                  </a:lnTo>
                  <a:lnTo>
                    <a:pt x="927" y="376"/>
                  </a:lnTo>
                  <a:lnTo>
                    <a:pt x="918" y="376"/>
                  </a:lnTo>
                  <a:lnTo>
                    <a:pt x="917" y="371"/>
                  </a:lnTo>
                  <a:lnTo>
                    <a:pt x="847" y="371"/>
                  </a:lnTo>
                  <a:lnTo>
                    <a:pt x="843" y="376"/>
                  </a:lnTo>
                  <a:lnTo>
                    <a:pt x="841" y="376"/>
                  </a:lnTo>
                  <a:lnTo>
                    <a:pt x="837" y="388"/>
                  </a:lnTo>
                  <a:lnTo>
                    <a:pt x="834" y="391"/>
                  </a:lnTo>
                  <a:lnTo>
                    <a:pt x="826" y="406"/>
                  </a:lnTo>
                  <a:lnTo>
                    <a:pt x="822" y="413"/>
                  </a:lnTo>
                  <a:lnTo>
                    <a:pt x="813" y="424"/>
                  </a:lnTo>
                  <a:lnTo>
                    <a:pt x="811" y="433"/>
                  </a:lnTo>
                  <a:lnTo>
                    <a:pt x="805" y="450"/>
                  </a:lnTo>
                  <a:lnTo>
                    <a:pt x="800" y="465"/>
                  </a:lnTo>
                  <a:lnTo>
                    <a:pt x="799" y="477"/>
                  </a:lnTo>
                  <a:lnTo>
                    <a:pt x="794" y="489"/>
                  </a:lnTo>
                  <a:lnTo>
                    <a:pt x="790" y="504"/>
                  </a:lnTo>
                  <a:lnTo>
                    <a:pt x="790" y="516"/>
                  </a:lnTo>
                  <a:lnTo>
                    <a:pt x="790" y="531"/>
                  </a:lnTo>
                  <a:lnTo>
                    <a:pt x="790" y="542"/>
                  </a:lnTo>
                  <a:lnTo>
                    <a:pt x="790" y="555"/>
                  </a:lnTo>
                  <a:lnTo>
                    <a:pt x="790" y="570"/>
                  </a:lnTo>
                  <a:lnTo>
                    <a:pt x="790" y="593"/>
                  </a:lnTo>
                  <a:lnTo>
                    <a:pt x="790" y="616"/>
                  </a:lnTo>
                  <a:lnTo>
                    <a:pt x="794" y="641"/>
                  </a:lnTo>
                  <a:lnTo>
                    <a:pt x="799" y="669"/>
                  </a:lnTo>
                  <a:lnTo>
                    <a:pt x="805" y="717"/>
                  </a:lnTo>
                  <a:lnTo>
                    <a:pt x="805" y="746"/>
                  </a:lnTo>
                  <a:lnTo>
                    <a:pt x="811" y="770"/>
                  </a:lnTo>
                  <a:lnTo>
                    <a:pt x="813" y="789"/>
                  </a:lnTo>
                  <a:lnTo>
                    <a:pt x="813" y="810"/>
                  </a:lnTo>
                  <a:lnTo>
                    <a:pt x="817" y="827"/>
                  </a:lnTo>
                  <a:lnTo>
                    <a:pt x="822" y="839"/>
                  </a:lnTo>
                  <a:lnTo>
                    <a:pt x="822" y="848"/>
                  </a:lnTo>
                  <a:lnTo>
                    <a:pt x="825" y="848"/>
                  </a:lnTo>
                  <a:lnTo>
                    <a:pt x="805" y="869"/>
                  </a:lnTo>
                  <a:lnTo>
                    <a:pt x="782" y="887"/>
                  </a:lnTo>
                  <a:lnTo>
                    <a:pt x="757" y="903"/>
                  </a:lnTo>
                  <a:lnTo>
                    <a:pt x="723" y="915"/>
                  </a:lnTo>
                  <a:lnTo>
                    <a:pt x="686" y="925"/>
                  </a:lnTo>
                  <a:lnTo>
                    <a:pt x="651" y="933"/>
                  </a:lnTo>
                  <a:lnTo>
                    <a:pt x="613" y="939"/>
                  </a:lnTo>
                  <a:lnTo>
                    <a:pt x="571" y="951"/>
                  </a:lnTo>
                  <a:lnTo>
                    <a:pt x="535" y="954"/>
                  </a:lnTo>
                  <a:lnTo>
                    <a:pt x="498" y="955"/>
                  </a:lnTo>
                  <a:lnTo>
                    <a:pt x="464" y="955"/>
                  </a:lnTo>
                  <a:lnTo>
                    <a:pt x="431" y="960"/>
                  </a:lnTo>
                  <a:lnTo>
                    <a:pt x="414" y="960"/>
                  </a:lnTo>
                  <a:lnTo>
                    <a:pt x="393" y="960"/>
                  </a:lnTo>
                  <a:lnTo>
                    <a:pt x="375" y="960"/>
                  </a:lnTo>
                  <a:lnTo>
                    <a:pt x="302" y="960"/>
                  </a:lnTo>
                  <a:lnTo>
                    <a:pt x="245" y="960"/>
                  </a:lnTo>
                  <a:lnTo>
                    <a:pt x="192" y="960"/>
                  </a:lnTo>
                  <a:lnTo>
                    <a:pt x="147" y="955"/>
                  </a:lnTo>
                  <a:lnTo>
                    <a:pt x="110" y="954"/>
                  </a:lnTo>
                  <a:lnTo>
                    <a:pt x="79" y="939"/>
                  </a:lnTo>
                  <a:lnTo>
                    <a:pt x="55" y="930"/>
                  </a:lnTo>
                  <a:lnTo>
                    <a:pt x="35" y="922"/>
                  </a:lnTo>
                  <a:lnTo>
                    <a:pt x="21" y="910"/>
                  </a:lnTo>
                  <a:lnTo>
                    <a:pt x="9" y="903"/>
                  </a:lnTo>
                  <a:lnTo>
                    <a:pt x="2" y="890"/>
                  </a:lnTo>
                  <a:lnTo>
                    <a:pt x="0" y="883"/>
                  </a:lnTo>
                  <a:lnTo>
                    <a:pt x="0" y="872"/>
                  </a:lnTo>
                  <a:lnTo>
                    <a:pt x="0" y="868"/>
                  </a:lnTo>
                  <a:lnTo>
                    <a:pt x="0" y="863"/>
                  </a:lnTo>
                  <a:lnTo>
                    <a:pt x="17" y="809"/>
                  </a:lnTo>
                  <a:lnTo>
                    <a:pt x="39" y="755"/>
                  </a:lnTo>
                  <a:lnTo>
                    <a:pt x="73" y="715"/>
                  </a:lnTo>
                  <a:lnTo>
                    <a:pt x="110" y="684"/>
                  </a:lnTo>
                  <a:lnTo>
                    <a:pt x="154" y="659"/>
                  </a:lnTo>
                  <a:lnTo>
                    <a:pt x="201" y="643"/>
                  </a:lnTo>
                  <a:lnTo>
                    <a:pt x="252" y="635"/>
                  </a:lnTo>
                  <a:lnTo>
                    <a:pt x="302" y="628"/>
                  </a:lnTo>
                  <a:lnTo>
                    <a:pt x="357" y="628"/>
                  </a:lnTo>
                  <a:lnTo>
                    <a:pt x="405" y="628"/>
                  </a:lnTo>
                  <a:lnTo>
                    <a:pt x="453" y="635"/>
                  </a:lnTo>
                  <a:lnTo>
                    <a:pt x="489" y="638"/>
                  </a:lnTo>
                  <a:lnTo>
                    <a:pt x="529" y="643"/>
                  </a:lnTo>
                  <a:lnTo>
                    <a:pt x="556" y="647"/>
                  </a:lnTo>
                  <a:lnTo>
                    <a:pt x="577" y="650"/>
                  </a:lnTo>
                  <a:lnTo>
                    <a:pt x="585" y="650"/>
                  </a:lnTo>
                  <a:lnTo>
                    <a:pt x="588" y="650"/>
                  </a:lnTo>
                  <a:lnTo>
                    <a:pt x="594" y="643"/>
                  </a:lnTo>
                  <a:lnTo>
                    <a:pt x="598" y="638"/>
                  </a:lnTo>
                  <a:lnTo>
                    <a:pt x="606" y="628"/>
                  </a:lnTo>
                  <a:lnTo>
                    <a:pt x="613" y="619"/>
                  </a:lnTo>
                  <a:lnTo>
                    <a:pt x="616" y="611"/>
                  </a:lnTo>
                  <a:lnTo>
                    <a:pt x="627" y="596"/>
                  </a:lnTo>
                  <a:lnTo>
                    <a:pt x="633" y="581"/>
                  </a:lnTo>
                  <a:lnTo>
                    <a:pt x="639" y="569"/>
                  </a:lnTo>
                  <a:lnTo>
                    <a:pt x="645" y="554"/>
                  </a:lnTo>
                  <a:lnTo>
                    <a:pt x="651" y="537"/>
                  </a:lnTo>
                  <a:lnTo>
                    <a:pt x="659" y="530"/>
                  </a:lnTo>
                  <a:lnTo>
                    <a:pt x="662" y="516"/>
                  </a:lnTo>
                  <a:lnTo>
                    <a:pt x="665" y="505"/>
                  </a:lnTo>
                  <a:lnTo>
                    <a:pt x="666" y="498"/>
                  </a:lnTo>
                  <a:lnTo>
                    <a:pt x="669" y="495"/>
                  </a:lnTo>
                  <a:lnTo>
                    <a:pt x="674" y="474"/>
                  </a:lnTo>
                  <a:lnTo>
                    <a:pt x="672" y="442"/>
                  </a:lnTo>
                  <a:lnTo>
                    <a:pt x="669" y="409"/>
                  </a:lnTo>
                  <a:lnTo>
                    <a:pt x="662" y="376"/>
                  </a:lnTo>
                  <a:lnTo>
                    <a:pt x="651" y="336"/>
                  </a:lnTo>
                  <a:lnTo>
                    <a:pt x="639" y="296"/>
                  </a:lnTo>
                  <a:lnTo>
                    <a:pt x="627" y="252"/>
                  </a:lnTo>
                  <a:lnTo>
                    <a:pt x="610" y="211"/>
                  </a:lnTo>
                  <a:lnTo>
                    <a:pt x="594" y="173"/>
                  </a:lnTo>
                  <a:lnTo>
                    <a:pt x="579" y="134"/>
                  </a:lnTo>
                  <a:lnTo>
                    <a:pt x="565" y="93"/>
                  </a:lnTo>
                  <a:lnTo>
                    <a:pt x="551" y="66"/>
                  </a:lnTo>
                  <a:lnTo>
                    <a:pt x="535" y="42"/>
                  </a:lnTo>
                  <a:lnTo>
                    <a:pt x="527" y="21"/>
                  </a:lnTo>
                  <a:lnTo>
                    <a:pt x="520" y="3"/>
                  </a:lnTo>
                  <a:lnTo>
                    <a:pt x="517" y="0"/>
                  </a:lnTo>
                  <a:lnTo>
                    <a:pt x="12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8" name="Freeform 30"/>
            <p:cNvSpPr>
              <a:spLocks/>
            </p:cNvSpPr>
            <p:nvPr/>
          </p:nvSpPr>
          <p:spPr bwMode="auto">
            <a:xfrm>
              <a:off x="3878" y="2723"/>
              <a:ext cx="279" cy="189"/>
            </a:xfrm>
            <a:custGeom>
              <a:avLst/>
              <a:gdLst>
                <a:gd name="T0" fmla="*/ 1 w 557"/>
                <a:gd name="T1" fmla="*/ 1 h 377"/>
                <a:gd name="T2" fmla="*/ 1 w 557"/>
                <a:gd name="T3" fmla="*/ 1 h 377"/>
                <a:gd name="T4" fmla="*/ 1 w 557"/>
                <a:gd name="T5" fmla="*/ 1 h 377"/>
                <a:gd name="T6" fmla="*/ 1 w 557"/>
                <a:gd name="T7" fmla="*/ 1 h 377"/>
                <a:gd name="T8" fmla="*/ 1 w 557"/>
                <a:gd name="T9" fmla="*/ 1 h 377"/>
                <a:gd name="T10" fmla="*/ 1 w 557"/>
                <a:gd name="T11" fmla="*/ 1 h 377"/>
                <a:gd name="T12" fmla="*/ 1 w 557"/>
                <a:gd name="T13" fmla="*/ 1 h 377"/>
                <a:gd name="T14" fmla="*/ 1 w 557"/>
                <a:gd name="T15" fmla="*/ 1 h 377"/>
                <a:gd name="T16" fmla="*/ 1 w 557"/>
                <a:gd name="T17" fmla="*/ 1 h 377"/>
                <a:gd name="T18" fmla="*/ 1 w 557"/>
                <a:gd name="T19" fmla="*/ 1 h 377"/>
                <a:gd name="T20" fmla="*/ 1 w 557"/>
                <a:gd name="T21" fmla="*/ 1 h 377"/>
                <a:gd name="T22" fmla="*/ 1 w 557"/>
                <a:gd name="T23" fmla="*/ 1 h 377"/>
                <a:gd name="T24" fmla="*/ 1 w 557"/>
                <a:gd name="T25" fmla="*/ 1 h 377"/>
                <a:gd name="T26" fmla="*/ 1 w 557"/>
                <a:gd name="T27" fmla="*/ 1 h 377"/>
                <a:gd name="T28" fmla="*/ 1 w 557"/>
                <a:gd name="T29" fmla="*/ 1 h 377"/>
                <a:gd name="T30" fmla="*/ 1 w 557"/>
                <a:gd name="T31" fmla="*/ 1 h 377"/>
                <a:gd name="T32" fmla="*/ 1 w 557"/>
                <a:gd name="T33" fmla="*/ 1 h 377"/>
                <a:gd name="T34" fmla="*/ 1 w 557"/>
                <a:gd name="T35" fmla="*/ 1 h 377"/>
                <a:gd name="T36" fmla="*/ 1 w 557"/>
                <a:gd name="T37" fmla="*/ 1 h 377"/>
                <a:gd name="T38" fmla="*/ 1 w 557"/>
                <a:gd name="T39" fmla="*/ 1 h 377"/>
                <a:gd name="T40" fmla="*/ 1 w 557"/>
                <a:gd name="T41" fmla="*/ 1 h 377"/>
                <a:gd name="T42" fmla="*/ 1 w 557"/>
                <a:gd name="T43" fmla="*/ 1 h 377"/>
                <a:gd name="T44" fmla="*/ 1 w 557"/>
                <a:gd name="T45" fmla="*/ 1 h 377"/>
                <a:gd name="T46" fmla="*/ 1 w 557"/>
                <a:gd name="T47" fmla="*/ 1 h 377"/>
                <a:gd name="T48" fmla="*/ 1 w 557"/>
                <a:gd name="T49" fmla="*/ 1 h 377"/>
                <a:gd name="T50" fmla="*/ 1 w 557"/>
                <a:gd name="T51" fmla="*/ 1 h 377"/>
                <a:gd name="T52" fmla="*/ 1 w 557"/>
                <a:gd name="T53" fmla="*/ 1 h 377"/>
                <a:gd name="T54" fmla="*/ 1 w 557"/>
                <a:gd name="T55" fmla="*/ 1 h 377"/>
                <a:gd name="T56" fmla="*/ 1 w 557"/>
                <a:gd name="T57" fmla="*/ 1 h 377"/>
                <a:gd name="T58" fmla="*/ 1 w 557"/>
                <a:gd name="T59" fmla="*/ 1 h 377"/>
                <a:gd name="T60" fmla="*/ 1 w 557"/>
                <a:gd name="T61" fmla="*/ 1 h 377"/>
                <a:gd name="T62" fmla="*/ 1 w 557"/>
                <a:gd name="T63" fmla="*/ 1 h 377"/>
                <a:gd name="T64" fmla="*/ 1 w 557"/>
                <a:gd name="T65" fmla="*/ 1 h 377"/>
                <a:gd name="T66" fmla="*/ 1 w 557"/>
                <a:gd name="T67" fmla="*/ 1 h 377"/>
                <a:gd name="T68" fmla="*/ 1 w 557"/>
                <a:gd name="T69" fmla="*/ 1 h 377"/>
                <a:gd name="T70" fmla="*/ 1 w 557"/>
                <a:gd name="T71" fmla="*/ 1 h 377"/>
                <a:gd name="T72" fmla="*/ 1 w 557"/>
                <a:gd name="T73" fmla="*/ 1 h 377"/>
                <a:gd name="T74" fmla="*/ 0 w 557"/>
                <a:gd name="T75" fmla="*/ 1 h 377"/>
                <a:gd name="T76" fmla="*/ 1 w 557"/>
                <a:gd name="T77" fmla="*/ 1 h 377"/>
                <a:gd name="T78" fmla="*/ 1 w 557"/>
                <a:gd name="T79" fmla="*/ 1 h 377"/>
                <a:gd name="T80" fmla="*/ 1 w 557"/>
                <a:gd name="T81" fmla="*/ 1 h 377"/>
                <a:gd name="T82" fmla="*/ 1 w 557"/>
                <a:gd name="T83" fmla="*/ 1 h 377"/>
                <a:gd name="T84" fmla="*/ 1 w 557"/>
                <a:gd name="T85" fmla="*/ 1 h 377"/>
                <a:gd name="T86" fmla="*/ 1 w 557"/>
                <a:gd name="T87" fmla="*/ 1 h 377"/>
                <a:gd name="T88" fmla="*/ 1 w 557"/>
                <a:gd name="T89" fmla="*/ 1 h 377"/>
                <a:gd name="T90" fmla="*/ 1 w 557"/>
                <a:gd name="T91" fmla="*/ 1 h 377"/>
                <a:gd name="T92" fmla="*/ 1 w 557"/>
                <a:gd name="T93" fmla="*/ 1 h 377"/>
                <a:gd name="T94" fmla="*/ 1 w 557"/>
                <a:gd name="T95" fmla="*/ 1 h 377"/>
                <a:gd name="T96" fmla="*/ 1 w 557"/>
                <a:gd name="T97" fmla="*/ 1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7"/>
                <a:gd name="T148" fmla="*/ 0 h 377"/>
                <a:gd name="T149" fmla="*/ 557 w 557"/>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7" h="377">
                  <a:moveTo>
                    <a:pt x="346" y="306"/>
                  </a:moveTo>
                  <a:lnTo>
                    <a:pt x="356" y="318"/>
                  </a:lnTo>
                  <a:lnTo>
                    <a:pt x="365" y="336"/>
                  </a:lnTo>
                  <a:lnTo>
                    <a:pt x="380" y="345"/>
                  </a:lnTo>
                  <a:lnTo>
                    <a:pt x="390" y="356"/>
                  </a:lnTo>
                  <a:lnTo>
                    <a:pt x="402" y="364"/>
                  </a:lnTo>
                  <a:lnTo>
                    <a:pt x="415" y="370"/>
                  </a:lnTo>
                  <a:lnTo>
                    <a:pt x="427" y="374"/>
                  </a:lnTo>
                  <a:lnTo>
                    <a:pt x="438" y="377"/>
                  </a:lnTo>
                  <a:lnTo>
                    <a:pt x="451" y="377"/>
                  </a:lnTo>
                  <a:lnTo>
                    <a:pt x="464" y="377"/>
                  </a:lnTo>
                  <a:lnTo>
                    <a:pt x="473" y="377"/>
                  </a:lnTo>
                  <a:lnTo>
                    <a:pt x="486" y="377"/>
                  </a:lnTo>
                  <a:lnTo>
                    <a:pt x="489" y="377"/>
                  </a:lnTo>
                  <a:lnTo>
                    <a:pt x="495" y="377"/>
                  </a:lnTo>
                  <a:lnTo>
                    <a:pt x="497" y="377"/>
                  </a:lnTo>
                  <a:lnTo>
                    <a:pt x="498" y="377"/>
                  </a:lnTo>
                  <a:lnTo>
                    <a:pt x="519" y="374"/>
                  </a:lnTo>
                  <a:lnTo>
                    <a:pt x="535" y="365"/>
                  </a:lnTo>
                  <a:lnTo>
                    <a:pt x="548" y="353"/>
                  </a:lnTo>
                  <a:lnTo>
                    <a:pt x="554" y="338"/>
                  </a:lnTo>
                  <a:lnTo>
                    <a:pt x="557" y="318"/>
                  </a:lnTo>
                  <a:lnTo>
                    <a:pt x="557" y="294"/>
                  </a:lnTo>
                  <a:lnTo>
                    <a:pt x="554" y="274"/>
                  </a:lnTo>
                  <a:lnTo>
                    <a:pt x="548" y="246"/>
                  </a:lnTo>
                  <a:lnTo>
                    <a:pt x="541" y="225"/>
                  </a:lnTo>
                  <a:lnTo>
                    <a:pt x="533" y="199"/>
                  </a:lnTo>
                  <a:lnTo>
                    <a:pt x="527" y="179"/>
                  </a:lnTo>
                  <a:lnTo>
                    <a:pt x="519" y="158"/>
                  </a:lnTo>
                  <a:lnTo>
                    <a:pt x="509" y="140"/>
                  </a:lnTo>
                  <a:lnTo>
                    <a:pt x="503" y="126"/>
                  </a:lnTo>
                  <a:lnTo>
                    <a:pt x="498" y="120"/>
                  </a:lnTo>
                  <a:lnTo>
                    <a:pt x="498" y="119"/>
                  </a:lnTo>
                  <a:lnTo>
                    <a:pt x="473" y="78"/>
                  </a:lnTo>
                  <a:lnTo>
                    <a:pt x="448" y="49"/>
                  </a:lnTo>
                  <a:lnTo>
                    <a:pt x="427" y="22"/>
                  </a:lnTo>
                  <a:lnTo>
                    <a:pt x="409" y="13"/>
                  </a:lnTo>
                  <a:lnTo>
                    <a:pt x="390" y="4"/>
                  </a:lnTo>
                  <a:lnTo>
                    <a:pt x="374" y="0"/>
                  </a:lnTo>
                  <a:lnTo>
                    <a:pt x="362" y="3"/>
                  </a:lnTo>
                  <a:lnTo>
                    <a:pt x="346" y="4"/>
                  </a:lnTo>
                  <a:lnTo>
                    <a:pt x="338" y="15"/>
                  </a:lnTo>
                  <a:lnTo>
                    <a:pt x="323" y="22"/>
                  </a:lnTo>
                  <a:lnTo>
                    <a:pt x="316" y="37"/>
                  </a:lnTo>
                  <a:lnTo>
                    <a:pt x="311" y="43"/>
                  </a:lnTo>
                  <a:lnTo>
                    <a:pt x="303" y="49"/>
                  </a:lnTo>
                  <a:lnTo>
                    <a:pt x="303" y="62"/>
                  </a:lnTo>
                  <a:lnTo>
                    <a:pt x="299" y="68"/>
                  </a:lnTo>
                  <a:lnTo>
                    <a:pt x="287" y="81"/>
                  </a:lnTo>
                  <a:lnTo>
                    <a:pt x="287" y="78"/>
                  </a:lnTo>
                  <a:lnTo>
                    <a:pt x="285" y="75"/>
                  </a:lnTo>
                  <a:lnTo>
                    <a:pt x="284" y="63"/>
                  </a:lnTo>
                  <a:lnTo>
                    <a:pt x="281" y="54"/>
                  </a:lnTo>
                  <a:lnTo>
                    <a:pt x="272" y="48"/>
                  </a:lnTo>
                  <a:lnTo>
                    <a:pt x="267" y="37"/>
                  </a:lnTo>
                  <a:lnTo>
                    <a:pt x="258" y="22"/>
                  </a:lnTo>
                  <a:lnTo>
                    <a:pt x="246" y="15"/>
                  </a:lnTo>
                  <a:lnTo>
                    <a:pt x="234" y="7"/>
                  </a:lnTo>
                  <a:lnTo>
                    <a:pt x="223" y="4"/>
                  </a:lnTo>
                  <a:lnTo>
                    <a:pt x="207" y="4"/>
                  </a:lnTo>
                  <a:lnTo>
                    <a:pt x="189" y="15"/>
                  </a:lnTo>
                  <a:lnTo>
                    <a:pt x="163" y="22"/>
                  </a:lnTo>
                  <a:lnTo>
                    <a:pt x="143" y="48"/>
                  </a:lnTo>
                  <a:lnTo>
                    <a:pt x="115" y="69"/>
                  </a:lnTo>
                  <a:lnTo>
                    <a:pt x="88" y="105"/>
                  </a:lnTo>
                  <a:lnTo>
                    <a:pt x="88" y="108"/>
                  </a:lnTo>
                  <a:lnTo>
                    <a:pt x="80" y="117"/>
                  </a:lnTo>
                  <a:lnTo>
                    <a:pt x="69" y="126"/>
                  </a:lnTo>
                  <a:lnTo>
                    <a:pt x="62" y="143"/>
                  </a:lnTo>
                  <a:lnTo>
                    <a:pt x="54" y="161"/>
                  </a:lnTo>
                  <a:lnTo>
                    <a:pt x="42" y="184"/>
                  </a:lnTo>
                  <a:lnTo>
                    <a:pt x="32" y="207"/>
                  </a:lnTo>
                  <a:lnTo>
                    <a:pt x="21" y="229"/>
                  </a:lnTo>
                  <a:lnTo>
                    <a:pt x="9" y="252"/>
                  </a:lnTo>
                  <a:lnTo>
                    <a:pt x="4" y="276"/>
                  </a:lnTo>
                  <a:lnTo>
                    <a:pt x="0" y="296"/>
                  </a:lnTo>
                  <a:lnTo>
                    <a:pt x="0" y="318"/>
                  </a:lnTo>
                  <a:lnTo>
                    <a:pt x="6" y="338"/>
                  </a:lnTo>
                  <a:lnTo>
                    <a:pt x="14" y="347"/>
                  </a:lnTo>
                  <a:lnTo>
                    <a:pt x="32" y="359"/>
                  </a:lnTo>
                  <a:lnTo>
                    <a:pt x="50" y="365"/>
                  </a:lnTo>
                  <a:lnTo>
                    <a:pt x="54" y="365"/>
                  </a:lnTo>
                  <a:lnTo>
                    <a:pt x="56" y="365"/>
                  </a:lnTo>
                  <a:lnTo>
                    <a:pt x="62" y="367"/>
                  </a:lnTo>
                  <a:lnTo>
                    <a:pt x="68" y="367"/>
                  </a:lnTo>
                  <a:lnTo>
                    <a:pt x="78" y="370"/>
                  </a:lnTo>
                  <a:lnTo>
                    <a:pt x="88" y="373"/>
                  </a:lnTo>
                  <a:lnTo>
                    <a:pt x="98" y="373"/>
                  </a:lnTo>
                  <a:lnTo>
                    <a:pt x="109" y="370"/>
                  </a:lnTo>
                  <a:lnTo>
                    <a:pt x="125" y="367"/>
                  </a:lnTo>
                  <a:lnTo>
                    <a:pt x="137" y="365"/>
                  </a:lnTo>
                  <a:lnTo>
                    <a:pt x="152" y="359"/>
                  </a:lnTo>
                  <a:lnTo>
                    <a:pt x="163" y="353"/>
                  </a:lnTo>
                  <a:lnTo>
                    <a:pt x="181" y="345"/>
                  </a:lnTo>
                  <a:lnTo>
                    <a:pt x="193" y="336"/>
                  </a:lnTo>
                  <a:lnTo>
                    <a:pt x="207" y="318"/>
                  </a:lnTo>
                  <a:lnTo>
                    <a:pt x="219" y="306"/>
                  </a:lnTo>
                  <a:lnTo>
                    <a:pt x="346" y="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9" name="Freeform 31"/>
            <p:cNvSpPr>
              <a:spLocks/>
            </p:cNvSpPr>
            <p:nvPr/>
          </p:nvSpPr>
          <p:spPr bwMode="auto">
            <a:xfrm>
              <a:off x="3878" y="2723"/>
              <a:ext cx="279" cy="189"/>
            </a:xfrm>
            <a:custGeom>
              <a:avLst/>
              <a:gdLst>
                <a:gd name="T0" fmla="*/ 1 w 557"/>
                <a:gd name="T1" fmla="*/ 1 h 377"/>
                <a:gd name="T2" fmla="*/ 1 w 557"/>
                <a:gd name="T3" fmla="*/ 1 h 377"/>
                <a:gd name="T4" fmla="*/ 1 w 557"/>
                <a:gd name="T5" fmla="*/ 1 h 377"/>
                <a:gd name="T6" fmla="*/ 1 w 557"/>
                <a:gd name="T7" fmla="*/ 1 h 377"/>
                <a:gd name="T8" fmla="*/ 1 w 557"/>
                <a:gd name="T9" fmla="*/ 1 h 377"/>
                <a:gd name="T10" fmla="*/ 1 w 557"/>
                <a:gd name="T11" fmla="*/ 1 h 377"/>
                <a:gd name="T12" fmla="*/ 1 w 557"/>
                <a:gd name="T13" fmla="*/ 1 h 377"/>
                <a:gd name="T14" fmla="*/ 1 w 557"/>
                <a:gd name="T15" fmla="*/ 1 h 377"/>
                <a:gd name="T16" fmla="*/ 1 w 557"/>
                <a:gd name="T17" fmla="*/ 1 h 377"/>
                <a:gd name="T18" fmla="*/ 1 w 557"/>
                <a:gd name="T19" fmla="*/ 1 h 377"/>
                <a:gd name="T20" fmla="*/ 1 w 557"/>
                <a:gd name="T21" fmla="*/ 1 h 377"/>
                <a:gd name="T22" fmla="*/ 1 w 557"/>
                <a:gd name="T23" fmla="*/ 1 h 377"/>
                <a:gd name="T24" fmla="*/ 1 w 557"/>
                <a:gd name="T25" fmla="*/ 1 h 377"/>
                <a:gd name="T26" fmla="*/ 1 w 557"/>
                <a:gd name="T27" fmla="*/ 1 h 377"/>
                <a:gd name="T28" fmla="*/ 1 w 557"/>
                <a:gd name="T29" fmla="*/ 1 h 377"/>
                <a:gd name="T30" fmla="*/ 1 w 557"/>
                <a:gd name="T31" fmla="*/ 1 h 377"/>
                <a:gd name="T32" fmla="*/ 1 w 557"/>
                <a:gd name="T33" fmla="*/ 1 h 377"/>
                <a:gd name="T34" fmla="*/ 1 w 557"/>
                <a:gd name="T35" fmla="*/ 1 h 377"/>
                <a:gd name="T36" fmla="*/ 1 w 557"/>
                <a:gd name="T37" fmla="*/ 1 h 377"/>
                <a:gd name="T38" fmla="*/ 1 w 557"/>
                <a:gd name="T39" fmla="*/ 1 h 377"/>
                <a:gd name="T40" fmla="*/ 1 w 557"/>
                <a:gd name="T41" fmla="*/ 1 h 377"/>
                <a:gd name="T42" fmla="*/ 1 w 557"/>
                <a:gd name="T43" fmla="*/ 1 h 377"/>
                <a:gd name="T44" fmla="*/ 1 w 557"/>
                <a:gd name="T45" fmla="*/ 1 h 377"/>
                <a:gd name="T46" fmla="*/ 1 w 557"/>
                <a:gd name="T47" fmla="*/ 1 h 377"/>
                <a:gd name="T48" fmla="*/ 1 w 557"/>
                <a:gd name="T49" fmla="*/ 1 h 377"/>
                <a:gd name="T50" fmla="*/ 1 w 557"/>
                <a:gd name="T51" fmla="*/ 1 h 377"/>
                <a:gd name="T52" fmla="*/ 1 w 557"/>
                <a:gd name="T53" fmla="*/ 1 h 377"/>
                <a:gd name="T54" fmla="*/ 1 w 557"/>
                <a:gd name="T55" fmla="*/ 1 h 377"/>
                <a:gd name="T56" fmla="*/ 1 w 557"/>
                <a:gd name="T57" fmla="*/ 1 h 377"/>
                <a:gd name="T58" fmla="*/ 1 w 557"/>
                <a:gd name="T59" fmla="*/ 1 h 377"/>
                <a:gd name="T60" fmla="*/ 1 w 557"/>
                <a:gd name="T61" fmla="*/ 1 h 377"/>
                <a:gd name="T62" fmla="*/ 1 w 557"/>
                <a:gd name="T63" fmla="*/ 1 h 377"/>
                <a:gd name="T64" fmla="*/ 1 w 557"/>
                <a:gd name="T65" fmla="*/ 1 h 377"/>
                <a:gd name="T66" fmla="*/ 1 w 557"/>
                <a:gd name="T67" fmla="*/ 1 h 377"/>
                <a:gd name="T68" fmla="*/ 1 w 557"/>
                <a:gd name="T69" fmla="*/ 1 h 377"/>
                <a:gd name="T70" fmla="*/ 1 w 557"/>
                <a:gd name="T71" fmla="*/ 1 h 377"/>
                <a:gd name="T72" fmla="*/ 1 w 557"/>
                <a:gd name="T73" fmla="*/ 1 h 377"/>
                <a:gd name="T74" fmla="*/ 0 w 557"/>
                <a:gd name="T75" fmla="*/ 1 h 377"/>
                <a:gd name="T76" fmla="*/ 1 w 557"/>
                <a:gd name="T77" fmla="*/ 1 h 377"/>
                <a:gd name="T78" fmla="*/ 1 w 557"/>
                <a:gd name="T79" fmla="*/ 1 h 377"/>
                <a:gd name="T80" fmla="*/ 1 w 557"/>
                <a:gd name="T81" fmla="*/ 1 h 377"/>
                <a:gd name="T82" fmla="*/ 1 w 557"/>
                <a:gd name="T83" fmla="*/ 1 h 377"/>
                <a:gd name="T84" fmla="*/ 1 w 557"/>
                <a:gd name="T85" fmla="*/ 1 h 377"/>
                <a:gd name="T86" fmla="*/ 1 w 557"/>
                <a:gd name="T87" fmla="*/ 1 h 377"/>
                <a:gd name="T88" fmla="*/ 1 w 557"/>
                <a:gd name="T89" fmla="*/ 1 h 377"/>
                <a:gd name="T90" fmla="*/ 1 w 557"/>
                <a:gd name="T91" fmla="*/ 1 h 377"/>
                <a:gd name="T92" fmla="*/ 1 w 557"/>
                <a:gd name="T93" fmla="*/ 1 h 377"/>
                <a:gd name="T94" fmla="*/ 1 w 557"/>
                <a:gd name="T95" fmla="*/ 1 h 3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7"/>
                <a:gd name="T145" fmla="*/ 0 h 377"/>
                <a:gd name="T146" fmla="*/ 557 w 557"/>
                <a:gd name="T147" fmla="*/ 377 h 3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7" h="377">
                  <a:moveTo>
                    <a:pt x="346" y="306"/>
                  </a:moveTo>
                  <a:lnTo>
                    <a:pt x="356" y="318"/>
                  </a:lnTo>
                  <a:lnTo>
                    <a:pt x="365" y="336"/>
                  </a:lnTo>
                  <a:lnTo>
                    <a:pt x="380" y="345"/>
                  </a:lnTo>
                  <a:lnTo>
                    <a:pt x="390" y="356"/>
                  </a:lnTo>
                  <a:lnTo>
                    <a:pt x="402" y="364"/>
                  </a:lnTo>
                  <a:lnTo>
                    <a:pt x="415" y="370"/>
                  </a:lnTo>
                  <a:lnTo>
                    <a:pt x="427" y="374"/>
                  </a:lnTo>
                  <a:lnTo>
                    <a:pt x="438" y="377"/>
                  </a:lnTo>
                  <a:lnTo>
                    <a:pt x="451" y="377"/>
                  </a:lnTo>
                  <a:lnTo>
                    <a:pt x="464" y="377"/>
                  </a:lnTo>
                  <a:lnTo>
                    <a:pt x="473" y="377"/>
                  </a:lnTo>
                  <a:lnTo>
                    <a:pt x="486" y="377"/>
                  </a:lnTo>
                  <a:lnTo>
                    <a:pt x="489" y="377"/>
                  </a:lnTo>
                  <a:lnTo>
                    <a:pt x="495" y="377"/>
                  </a:lnTo>
                  <a:lnTo>
                    <a:pt x="497" y="377"/>
                  </a:lnTo>
                  <a:lnTo>
                    <a:pt x="498" y="377"/>
                  </a:lnTo>
                  <a:lnTo>
                    <a:pt x="519" y="374"/>
                  </a:lnTo>
                  <a:lnTo>
                    <a:pt x="535" y="365"/>
                  </a:lnTo>
                  <a:lnTo>
                    <a:pt x="548" y="353"/>
                  </a:lnTo>
                  <a:lnTo>
                    <a:pt x="554" y="338"/>
                  </a:lnTo>
                  <a:lnTo>
                    <a:pt x="557" y="318"/>
                  </a:lnTo>
                  <a:lnTo>
                    <a:pt x="557" y="294"/>
                  </a:lnTo>
                  <a:lnTo>
                    <a:pt x="554" y="274"/>
                  </a:lnTo>
                  <a:lnTo>
                    <a:pt x="548" y="246"/>
                  </a:lnTo>
                  <a:lnTo>
                    <a:pt x="541" y="225"/>
                  </a:lnTo>
                  <a:lnTo>
                    <a:pt x="533" y="199"/>
                  </a:lnTo>
                  <a:lnTo>
                    <a:pt x="527" y="179"/>
                  </a:lnTo>
                  <a:lnTo>
                    <a:pt x="519" y="158"/>
                  </a:lnTo>
                  <a:lnTo>
                    <a:pt x="509" y="140"/>
                  </a:lnTo>
                  <a:lnTo>
                    <a:pt x="503" y="126"/>
                  </a:lnTo>
                  <a:lnTo>
                    <a:pt x="498" y="120"/>
                  </a:lnTo>
                  <a:lnTo>
                    <a:pt x="498" y="119"/>
                  </a:lnTo>
                  <a:lnTo>
                    <a:pt x="473" y="78"/>
                  </a:lnTo>
                  <a:lnTo>
                    <a:pt x="448" y="49"/>
                  </a:lnTo>
                  <a:lnTo>
                    <a:pt x="427" y="22"/>
                  </a:lnTo>
                  <a:lnTo>
                    <a:pt x="409" y="13"/>
                  </a:lnTo>
                  <a:lnTo>
                    <a:pt x="390" y="4"/>
                  </a:lnTo>
                  <a:lnTo>
                    <a:pt x="374" y="0"/>
                  </a:lnTo>
                  <a:lnTo>
                    <a:pt x="362" y="3"/>
                  </a:lnTo>
                  <a:lnTo>
                    <a:pt x="346" y="4"/>
                  </a:lnTo>
                  <a:lnTo>
                    <a:pt x="338" y="15"/>
                  </a:lnTo>
                  <a:lnTo>
                    <a:pt x="323" y="22"/>
                  </a:lnTo>
                  <a:lnTo>
                    <a:pt x="316" y="37"/>
                  </a:lnTo>
                  <a:lnTo>
                    <a:pt x="311" y="43"/>
                  </a:lnTo>
                  <a:lnTo>
                    <a:pt x="303" y="49"/>
                  </a:lnTo>
                  <a:lnTo>
                    <a:pt x="303" y="62"/>
                  </a:lnTo>
                  <a:lnTo>
                    <a:pt x="299" y="68"/>
                  </a:lnTo>
                  <a:lnTo>
                    <a:pt x="287" y="81"/>
                  </a:lnTo>
                  <a:lnTo>
                    <a:pt x="287" y="78"/>
                  </a:lnTo>
                  <a:lnTo>
                    <a:pt x="285" y="75"/>
                  </a:lnTo>
                  <a:lnTo>
                    <a:pt x="284" y="63"/>
                  </a:lnTo>
                  <a:lnTo>
                    <a:pt x="281" y="54"/>
                  </a:lnTo>
                  <a:lnTo>
                    <a:pt x="272" y="48"/>
                  </a:lnTo>
                  <a:lnTo>
                    <a:pt x="267" y="37"/>
                  </a:lnTo>
                  <a:lnTo>
                    <a:pt x="258" y="22"/>
                  </a:lnTo>
                  <a:lnTo>
                    <a:pt x="246" y="15"/>
                  </a:lnTo>
                  <a:lnTo>
                    <a:pt x="234" y="7"/>
                  </a:lnTo>
                  <a:lnTo>
                    <a:pt x="223" y="4"/>
                  </a:lnTo>
                  <a:lnTo>
                    <a:pt x="207" y="4"/>
                  </a:lnTo>
                  <a:lnTo>
                    <a:pt x="189" y="15"/>
                  </a:lnTo>
                  <a:lnTo>
                    <a:pt x="163" y="22"/>
                  </a:lnTo>
                  <a:lnTo>
                    <a:pt x="143" y="48"/>
                  </a:lnTo>
                  <a:lnTo>
                    <a:pt x="115" y="69"/>
                  </a:lnTo>
                  <a:lnTo>
                    <a:pt x="88" y="105"/>
                  </a:lnTo>
                  <a:lnTo>
                    <a:pt x="88" y="108"/>
                  </a:lnTo>
                  <a:lnTo>
                    <a:pt x="80" y="117"/>
                  </a:lnTo>
                  <a:lnTo>
                    <a:pt x="69" y="126"/>
                  </a:lnTo>
                  <a:lnTo>
                    <a:pt x="62" y="143"/>
                  </a:lnTo>
                  <a:lnTo>
                    <a:pt x="54" y="161"/>
                  </a:lnTo>
                  <a:lnTo>
                    <a:pt x="42" y="184"/>
                  </a:lnTo>
                  <a:lnTo>
                    <a:pt x="32" y="207"/>
                  </a:lnTo>
                  <a:lnTo>
                    <a:pt x="21" y="229"/>
                  </a:lnTo>
                  <a:lnTo>
                    <a:pt x="9" y="252"/>
                  </a:lnTo>
                  <a:lnTo>
                    <a:pt x="4" y="276"/>
                  </a:lnTo>
                  <a:lnTo>
                    <a:pt x="0" y="296"/>
                  </a:lnTo>
                  <a:lnTo>
                    <a:pt x="0" y="318"/>
                  </a:lnTo>
                  <a:lnTo>
                    <a:pt x="6" y="338"/>
                  </a:lnTo>
                  <a:lnTo>
                    <a:pt x="14" y="347"/>
                  </a:lnTo>
                  <a:lnTo>
                    <a:pt x="32" y="359"/>
                  </a:lnTo>
                  <a:lnTo>
                    <a:pt x="50" y="365"/>
                  </a:lnTo>
                  <a:lnTo>
                    <a:pt x="54" y="365"/>
                  </a:lnTo>
                  <a:lnTo>
                    <a:pt x="56" y="365"/>
                  </a:lnTo>
                  <a:lnTo>
                    <a:pt x="62" y="367"/>
                  </a:lnTo>
                  <a:lnTo>
                    <a:pt x="68" y="367"/>
                  </a:lnTo>
                  <a:lnTo>
                    <a:pt x="78" y="370"/>
                  </a:lnTo>
                  <a:lnTo>
                    <a:pt x="88" y="373"/>
                  </a:lnTo>
                  <a:lnTo>
                    <a:pt x="98" y="373"/>
                  </a:lnTo>
                  <a:lnTo>
                    <a:pt x="109" y="370"/>
                  </a:lnTo>
                  <a:lnTo>
                    <a:pt x="125" y="367"/>
                  </a:lnTo>
                  <a:lnTo>
                    <a:pt x="137" y="365"/>
                  </a:lnTo>
                  <a:lnTo>
                    <a:pt x="152" y="359"/>
                  </a:lnTo>
                  <a:lnTo>
                    <a:pt x="163" y="353"/>
                  </a:lnTo>
                  <a:lnTo>
                    <a:pt x="181" y="345"/>
                  </a:lnTo>
                  <a:lnTo>
                    <a:pt x="193" y="336"/>
                  </a:lnTo>
                  <a:lnTo>
                    <a:pt x="207" y="318"/>
                  </a:lnTo>
                  <a:lnTo>
                    <a:pt x="219" y="306"/>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0" name="Freeform 32"/>
            <p:cNvSpPr>
              <a:spLocks/>
            </p:cNvSpPr>
            <p:nvPr/>
          </p:nvSpPr>
          <p:spPr bwMode="auto">
            <a:xfrm>
              <a:off x="3646" y="3203"/>
              <a:ext cx="82" cy="142"/>
            </a:xfrm>
            <a:custGeom>
              <a:avLst/>
              <a:gdLst>
                <a:gd name="T0" fmla="*/ 1 w 164"/>
                <a:gd name="T1" fmla="*/ 1 h 282"/>
                <a:gd name="T2" fmla="*/ 0 w 164"/>
                <a:gd name="T3" fmla="*/ 1 h 282"/>
                <a:gd name="T4" fmla="*/ 1 w 164"/>
                <a:gd name="T5" fmla="*/ 1 h 282"/>
                <a:gd name="T6" fmla="*/ 1 w 164"/>
                <a:gd name="T7" fmla="*/ 0 h 282"/>
                <a:gd name="T8" fmla="*/ 1 w 164"/>
                <a:gd name="T9" fmla="*/ 1 h 282"/>
                <a:gd name="T10" fmla="*/ 0 60000 65536"/>
                <a:gd name="T11" fmla="*/ 0 60000 65536"/>
                <a:gd name="T12" fmla="*/ 0 60000 65536"/>
                <a:gd name="T13" fmla="*/ 0 60000 65536"/>
                <a:gd name="T14" fmla="*/ 0 60000 65536"/>
                <a:gd name="T15" fmla="*/ 0 w 164"/>
                <a:gd name="T16" fmla="*/ 0 h 282"/>
                <a:gd name="T17" fmla="*/ 164 w 164"/>
                <a:gd name="T18" fmla="*/ 282 h 282"/>
              </a:gdLst>
              <a:ahLst/>
              <a:cxnLst>
                <a:cxn ang="T10">
                  <a:pos x="T0" y="T1"/>
                </a:cxn>
                <a:cxn ang="T11">
                  <a:pos x="T2" y="T3"/>
                </a:cxn>
                <a:cxn ang="T12">
                  <a:pos x="T4" y="T5"/>
                </a:cxn>
                <a:cxn ang="T13">
                  <a:pos x="T6" y="T7"/>
                </a:cxn>
                <a:cxn ang="T14">
                  <a:pos x="T8" y="T9"/>
                </a:cxn>
              </a:cxnLst>
              <a:rect l="T15" t="T16" r="T17" b="T18"/>
              <a:pathLst>
                <a:path w="164" h="282">
                  <a:moveTo>
                    <a:pt x="23" y="45"/>
                  </a:moveTo>
                  <a:lnTo>
                    <a:pt x="0" y="257"/>
                  </a:lnTo>
                  <a:lnTo>
                    <a:pt x="104" y="282"/>
                  </a:lnTo>
                  <a:lnTo>
                    <a:pt x="164" y="0"/>
                  </a:lnTo>
                  <a:lnTo>
                    <a:pt x="23" y="45"/>
                  </a:lnTo>
                  <a:close/>
                </a:path>
              </a:pathLst>
            </a:custGeom>
            <a:solidFill>
              <a:srgbClr val="FFFFFF"/>
            </a:solidFill>
            <a:ln w="42863">
              <a:solidFill>
                <a:srgbClr val="000000"/>
              </a:solidFill>
              <a:round/>
              <a:headEnd/>
              <a:tailEnd/>
            </a:ln>
          </p:spPr>
          <p:txBody>
            <a:bodyPr/>
            <a:lstStyle/>
            <a:p>
              <a:endParaRPr lang="en-US"/>
            </a:p>
          </p:txBody>
        </p:sp>
        <p:sp>
          <p:nvSpPr>
            <p:cNvPr id="18461" name="Freeform 33"/>
            <p:cNvSpPr>
              <a:spLocks/>
            </p:cNvSpPr>
            <p:nvPr/>
          </p:nvSpPr>
          <p:spPr bwMode="auto">
            <a:xfrm>
              <a:off x="4341" y="3108"/>
              <a:ext cx="105" cy="149"/>
            </a:xfrm>
            <a:custGeom>
              <a:avLst/>
              <a:gdLst>
                <a:gd name="T0" fmla="*/ 1 w 210"/>
                <a:gd name="T1" fmla="*/ 1 h 297"/>
                <a:gd name="T2" fmla="*/ 0 w 210"/>
                <a:gd name="T3" fmla="*/ 0 h 297"/>
                <a:gd name="T4" fmla="*/ 1 w 210"/>
                <a:gd name="T5" fmla="*/ 0 h 297"/>
                <a:gd name="T6" fmla="*/ 1 w 210"/>
                <a:gd name="T7" fmla="*/ 1 h 297"/>
                <a:gd name="T8" fmla="*/ 1 w 210"/>
                <a:gd name="T9" fmla="*/ 1 h 297"/>
                <a:gd name="T10" fmla="*/ 0 60000 65536"/>
                <a:gd name="T11" fmla="*/ 0 60000 65536"/>
                <a:gd name="T12" fmla="*/ 0 60000 65536"/>
                <a:gd name="T13" fmla="*/ 0 60000 65536"/>
                <a:gd name="T14" fmla="*/ 0 60000 65536"/>
                <a:gd name="T15" fmla="*/ 0 w 210"/>
                <a:gd name="T16" fmla="*/ 0 h 297"/>
                <a:gd name="T17" fmla="*/ 210 w 210"/>
                <a:gd name="T18" fmla="*/ 297 h 297"/>
              </a:gdLst>
              <a:ahLst/>
              <a:cxnLst>
                <a:cxn ang="T10">
                  <a:pos x="T0" y="T1"/>
                </a:cxn>
                <a:cxn ang="T11">
                  <a:pos x="T2" y="T3"/>
                </a:cxn>
                <a:cxn ang="T12">
                  <a:pos x="T4" y="T5"/>
                </a:cxn>
                <a:cxn ang="T13">
                  <a:pos x="T6" y="T7"/>
                </a:cxn>
                <a:cxn ang="T14">
                  <a:pos x="T8" y="T9"/>
                </a:cxn>
              </a:cxnLst>
              <a:rect l="T15" t="T16" r="T17" b="T18"/>
              <a:pathLst>
                <a:path w="210" h="297">
                  <a:moveTo>
                    <a:pt x="107" y="297"/>
                  </a:moveTo>
                  <a:lnTo>
                    <a:pt x="0" y="0"/>
                  </a:lnTo>
                  <a:lnTo>
                    <a:pt x="153" y="0"/>
                  </a:lnTo>
                  <a:lnTo>
                    <a:pt x="210" y="200"/>
                  </a:lnTo>
                  <a:lnTo>
                    <a:pt x="107" y="297"/>
                  </a:lnTo>
                  <a:close/>
                </a:path>
              </a:pathLst>
            </a:custGeom>
            <a:solidFill>
              <a:srgbClr val="FFFFFF"/>
            </a:solidFill>
            <a:ln w="42863">
              <a:solidFill>
                <a:srgbClr val="000000"/>
              </a:solidFill>
              <a:round/>
              <a:headEnd/>
              <a:tailEnd/>
            </a:ln>
          </p:spPr>
          <p:txBody>
            <a:bodyPr/>
            <a:lstStyle/>
            <a:p>
              <a:endParaRPr lang="en-US"/>
            </a:p>
          </p:txBody>
        </p:sp>
        <p:sp>
          <p:nvSpPr>
            <p:cNvPr id="18462" name="Freeform 34"/>
            <p:cNvSpPr>
              <a:spLocks/>
            </p:cNvSpPr>
            <p:nvPr/>
          </p:nvSpPr>
          <p:spPr bwMode="auto">
            <a:xfrm>
              <a:off x="3982" y="2801"/>
              <a:ext cx="35" cy="45"/>
            </a:xfrm>
            <a:custGeom>
              <a:avLst/>
              <a:gdLst>
                <a:gd name="T0" fmla="*/ 1 w 69"/>
                <a:gd name="T1" fmla="*/ 1 h 89"/>
                <a:gd name="T2" fmla="*/ 1 w 69"/>
                <a:gd name="T3" fmla="*/ 1 h 89"/>
                <a:gd name="T4" fmla="*/ 1 w 69"/>
                <a:gd name="T5" fmla="*/ 1 h 89"/>
                <a:gd name="T6" fmla="*/ 1 w 69"/>
                <a:gd name="T7" fmla="*/ 1 h 89"/>
                <a:gd name="T8" fmla="*/ 1 w 69"/>
                <a:gd name="T9" fmla="*/ 1 h 89"/>
                <a:gd name="T10" fmla="*/ 1 w 69"/>
                <a:gd name="T11" fmla="*/ 1 h 89"/>
                <a:gd name="T12" fmla="*/ 1 w 69"/>
                <a:gd name="T13" fmla="*/ 1 h 89"/>
                <a:gd name="T14" fmla="*/ 1 w 69"/>
                <a:gd name="T15" fmla="*/ 1 h 89"/>
                <a:gd name="T16" fmla="*/ 1 w 69"/>
                <a:gd name="T17" fmla="*/ 1 h 89"/>
                <a:gd name="T18" fmla="*/ 1 w 69"/>
                <a:gd name="T19" fmla="*/ 1 h 89"/>
                <a:gd name="T20" fmla="*/ 1 w 69"/>
                <a:gd name="T21" fmla="*/ 1 h 89"/>
                <a:gd name="T22" fmla="*/ 1 w 69"/>
                <a:gd name="T23" fmla="*/ 1 h 89"/>
                <a:gd name="T24" fmla="*/ 1 w 69"/>
                <a:gd name="T25" fmla="*/ 1 h 89"/>
                <a:gd name="T26" fmla="*/ 1 w 69"/>
                <a:gd name="T27" fmla="*/ 1 h 89"/>
                <a:gd name="T28" fmla="*/ 1 w 69"/>
                <a:gd name="T29" fmla="*/ 1 h 89"/>
                <a:gd name="T30" fmla="*/ 1 w 69"/>
                <a:gd name="T31" fmla="*/ 1 h 89"/>
                <a:gd name="T32" fmla="*/ 1 w 69"/>
                <a:gd name="T33" fmla="*/ 1 h 89"/>
                <a:gd name="T34" fmla="*/ 1 w 69"/>
                <a:gd name="T35" fmla="*/ 1 h 89"/>
                <a:gd name="T36" fmla="*/ 1 w 69"/>
                <a:gd name="T37" fmla="*/ 1 h 89"/>
                <a:gd name="T38" fmla="*/ 1 w 69"/>
                <a:gd name="T39" fmla="*/ 1 h 89"/>
                <a:gd name="T40" fmla="*/ 1 w 69"/>
                <a:gd name="T41" fmla="*/ 1 h 89"/>
                <a:gd name="T42" fmla="*/ 1 w 69"/>
                <a:gd name="T43" fmla="*/ 1 h 89"/>
                <a:gd name="T44" fmla="*/ 1 w 69"/>
                <a:gd name="T45" fmla="*/ 1 h 89"/>
                <a:gd name="T46" fmla="*/ 1 w 69"/>
                <a:gd name="T47" fmla="*/ 1 h 89"/>
                <a:gd name="T48" fmla="*/ 1 w 69"/>
                <a:gd name="T49" fmla="*/ 1 h 89"/>
                <a:gd name="T50" fmla="*/ 1 w 69"/>
                <a:gd name="T51" fmla="*/ 0 h 89"/>
                <a:gd name="T52" fmla="*/ 1 w 69"/>
                <a:gd name="T53" fmla="*/ 0 h 89"/>
                <a:gd name="T54" fmla="*/ 1 w 69"/>
                <a:gd name="T55" fmla="*/ 0 h 89"/>
                <a:gd name="T56" fmla="*/ 1 w 69"/>
                <a:gd name="T57" fmla="*/ 0 h 89"/>
                <a:gd name="T58" fmla="*/ 1 w 69"/>
                <a:gd name="T59" fmla="*/ 0 h 89"/>
                <a:gd name="T60" fmla="*/ 1 w 69"/>
                <a:gd name="T61" fmla="*/ 0 h 89"/>
                <a:gd name="T62" fmla="*/ 1 w 69"/>
                <a:gd name="T63" fmla="*/ 1 h 89"/>
                <a:gd name="T64" fmla="*/ 1 w 69"/>
                <a:gd name="T65" fmla="*/ 1 h 89"/>
                <a:gd name="T66" fmla="*/ 1 w 69"/>
                <a:gd name="T67" fmla="*/ 1 h 89"/>
                <a:gd name="T68" fmla="*/ 1 w 69"/>
                <a:gd name="T69" fmla="*/ 1 h 89"/>
                <a:gd name="T70" fmla="*/ 1 w 69"/>
                <a:gd name="T71" fmla="*/ 1 h 89"/>
                <a:gd name="T72" fmla="*/ 1 w 69"/>
                <a:gd name="T73" fmla="*/ 1 h 89"/>
                <a:gd name="T74" fmla="*/ 1 w 69"/>
                <a:gd name="T75" fmla="*/ 1 h 89"/>
                <a:gd name="T76" fmla="*/ 1 w 69"/>
                <a:gd name="T77" fmla="*/ 1 h 89"/>
                <a:gd name="T78" fmla="*/ 0 w 69"/>
                <a:gd name="T79" fmla="*/ 1 h 89"/>
                <a:gd name="T80" fmla="*/ 0 w 69"/>
                <a:gd name="T81" fmla="*/ 1 h 89"/>
                <a:gd name="T82" fmla="*/ 0 w 69"/>
                <a:gd name="T83" fmla="*/ 1 h 89"/>
                <a:gd name="T84" fmla="*/ 0 w 69"/>
                <a:gd name="T85" fmla="*/ 1 h 89"/>
                <a:gd name="T86" fmla="*/ 0 w 69"/>
                <a:gd name="T87" fmla="*/ 1 h 89"/>
                <a:gd name="T88" fmla="*/ 0 w 69"/>
                <a:gd name="T89" fmla="*/ 1 h 89"/>
                <a:gd name="T90" fmla="*/ 0 w 69"/>
                <a:gd name="T91" fmla="*/ 1 h 89"/>
                <a:gd name="T92" fmla="*/ 0 w 69"/>
                <a:gd name="T93" fmla="*/ 1 h 89"/>
                <a:gd name="T94" fmla="*/ 1 w 69"/>
                <a:gd name="T95" fmla="*/ 1 h 89"/>
                <a:gd name="T96" fmla="*/ 1 w 69"/>
                <a:gd name="T97" fmla="*/ 1 h 89"/>
                <a:gd name="T98" fmla="*/ 1 w 69"/>
                <a:gd name="T99" fmla="*/ 1 h 89"/>
                <a:gd name="T100" fmla="*/ 1 w 69"/>
                <a:gd name="T101" fmla="*/ 1 h 89"/>
                <a:gd name="T102" fmla="*/ 1 w 69"/>
                <a:gd name="T103" fmla="*/ 1 h 89"/>
                <a:gd name="T104" fmla="*/ 1 w 69"/>
                <a:gd name="T105" fmla="*/ 1 h 89"/>
                <a:gd name="T106" fmla="*/ 1 w 69"/>
                <a:gd name="T107" fmla="*/ 1 h 89"/>
                <a:gd name="T108" fmla="*/ 1 w 69"/>
                <a:gd name="T109" fmla="*/ 1 h 89"/>
                <a:gd name="T110" fmla="*/ 1 w 69"/>
                <a:gd name="T111" fmla="*/ 1 h 89"/>
                <a:gd name="T112" fmla="*/ 1 w 69"/>
                <a:gd name="T113" fmla="*/ 1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89"/>
                <a:gd name="T173" fmla="*/ 69 w 69"/>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89">
                  <a:moveTo>
                    <a:pt x="33" y="89"/>
                  </a:moveTo>
                  <a:lnTo>
                    <a:pt x="35" y="89"/>
                  </a:lnTo>
                  <a:lnTo>
                    <a:pt x="39" y="89"/>
                  </a:lnTo>
                  <a:lnTo>
                    <a:pt x="47" y="89"/>
                  </a:lnTo>
                  <a:lnTo>
                    <a:pt x="47" y="83"/>
                  </a:lnTo>
                  <a:lnTo>
                    <a:pt x="56" y="79"/>
                  </a:lnTo>
                  <a:lnTo>
                    <a:pt x="59" y="74"/>
                  </a:lnTo>
                  <a:lnTo>
                    <a:pt x="63" y="70"/>
                  </a:lnTo>
                  <a:lnTo>
                    <a:pt x="63" y="64"/>
                  </a:lnTo>
                  <a:lnTo>
                    <a:pt x="63" y="61"/>
                  </a:lnTo>
                  <a:lnTo>
                    <a:pt x="65" y="59"/>
                  </a:lnTo>
                  <a:lnTo>
                    <a:pt x="69" y="58"/>
                  </a:lnTo>
                  <a:lnTo>
                    <a:pt x="69" y="55"/>
                  </a:lnTo>
                  <a:lnTo>
                    <a:pt x="69" y="52"/>
                  </a:lnTo>
                  <a:lnTo>
                    <a:pt x="69" y="45"/>
                  </a:lnTo>
                  <a:lnTo>
                    <a:pt x="69" y="39"/>
                  </a:lnTo>
                  <a:lnTo>
                    <a:pt x="69" y="38"/>
                  </a:lnTo>
                  <a:lnTo>
                    <a:pt x="65" y="32"/>
                  </a:lnTo>
                  <a:lnTo>
                    <a:pt x="63" y="26"/>
                  </a:lnTo>
                  <a:lnTo>
                    <a:pt x="63" y="21"/>
                  </a:lnTo>
                  <a:lnTo>
                    <a:pt x="63" y="18"/>
                  </a:lnTo>
                  <a:lnTo>
                    <a:pt x="59" y="12"/>
                  </a:lnTo>
                  <a:lnTo>
                    <a:pt x="56" y="11"/>
                  </a:lnTo>
                  <a:lnTo>
                    <a:pt x="56" y="6"/>
                  </a:lnTo>
                  <a:lnTo>
                    <a:pt x="47" y="3"/>
                  </a:lnTo>
                  <a:lnTo>
                    <a:pt x="47" y="0"/>
                  </a:lnTo>
                  <a:lnTo>
                    <a:pt x="39" y="0"/>
                  </a:lnTo>
                  <a:lnTo>
                    <a:pt x="35" y="0"/>
                  </a:lnTo>
                  <a:lnTo>
                    <a:pt x="33" y="0"/>
                  </a:lnTo>
                  <a:lnTo>
                    <a:pt x="27" y="0"/>
                  </a:lnTo>
                  <a:lnTo>
                    <a:pt x="22" y="0"/>
                  </a:lnTo>
                  <a:lnTo>
                    <a:pt x="16" y="3"/>
                  </a:lnTo>
                  <a:lnTo>
                    <a:pt x="12" y="3"/>
                  </a:lnTo>
                  <a:lnTo>
                    <a:pt x="12" y="6"/>
                  </a:lnTo>
                  <a:lnTo>
                    <a:pt x="12" y="11"/>
                  </a:lnTo>
                  <a:lnTo>
                    <a:pt x="9" y="12"/>
                  </a:lnTo>
                  <a:lnTo>
                    <a:pt x="1" y="18"/>
                  </a:lnTo>
                  <a:lnTo>
                    <a:pt x="1" y="21"/>
                  </a:lnTo>
                  <a:lnTo>
                    <a:pt x="1" y="26"/>
                  </a:lnTo>
                  <a:lnTo>
                    <a:pt x="0" y="32"/>
                  </a:lnTo>
                  <a:lnTo>
                    <a:pt x="0" y="38"/>
                  </a:lnTo>
                  <a:lnTo>
                    <a:pt x="0" y="39"/>
                  </a:lnTo>
                  <a:lnTo>
                    <a:pt x="0" y="44"/>
                  </a:lnTo>
                  <a:lnTo>
                    <a:pt x="0" y="52"/>
                  </a:lnTo>
                  <a:lnTo>
                    <a:pt x="0" y="55"/>
                  </a:lnTo>
                  <a:lnTo>
                    <a:pt x="0" y="58"/>
                  </a:lnTo>
                  <a:lnTo>
                    <a:pt x="0" y="59"/>
                  </a:lnTo>
                  <a:lnTo>
                    <a:pt x="1" y="61"/>
                  </a:lnTo>
                  <a:lnTo>
                    <a:pt x="1" y="64"/>
                  </a:lnTo>
                  <a:lnTo>
                    <a:pt x="1" y="70"/>
                  </a:lnTo>
                  <a:lnTo>
                    <a:pt x="9" y="74"/>
                  </a:lnTo>
                  <a:lnTo>
                    <a:pt x="12" y="74"/>
                  </a:lnTo>
                  <a:lnTo>
                    <a:pt x="12" y="79"/>
                  </a:lnTo>
                  <a:lnTo>
                    <a:pt x="16" y="83"/>
                  </a:lnTo>
                  <a:lnTo>
                    <a:pt x="22" y="89"/>
                  </a:lnTo>
                  <a:lnTo>
                    <a:pt x="27" y="89"/>
                  </a:lnTo>
                  <a:lnTo>
                    <a:pt x="33"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3" name="Freeform 35"/>
            <p:cNvSpPr>
              <a:spLocks/>
            </p:cNvSpPr>
            <p:nvPr/>
          </p:nvSpPr>
          <p:spPr bwMode="auto">
            <a:xfrm>
              <a:off x="4034" y="2801"/>
              <a:ext cx="35" cy="45"/>
            </a:xfrm>
            <a:custGeom>
              <a:avLst/>
              <a:gdLst>
                <a:gd name="T0" fmla="*/ 1 w 69"/>
                <a:gd name="T1" fmla="*/ 1 h 89"/>
                <a:gd name="T2" fmla="*/ 1 w 69"/>
                <a:gd name="T3" fmla="*/ 1 h 89"/>
                <a:gd name="T4" fmla="*/ 1 w 69"/>
                <a:gd name="T5" fmla="*/ 1 h 89"/>
                <a:gd name="T6" fmla="*/ 1 w 69"/>
                <a:gd name="T7" fmla="*/ 1 h 89"/>
                <a:gd name="T8" fmla="*/ 1 w 69"/>
                <a:gd name="T9" fmla="*/ 1 h 89"/>
                <a:gd name="T10" fmla="*/ 1 w 69"/>
                <a:gd name="T11" fmla="*/ 1 h 89"/>
                <a:gd name="T12" fmla="*/ 1 w 69"/>
                <a:gd name="T13" fmla="*/ 1 h 89"/>
                <a:gd name="T14" fmla="*/ 1 w 69"/>
                <a:gd name="T15" fmla="*/ 1 h 89"/>
                <a:gd name="T16" fmla="*/ 1 w 69"/>
                <a:gd name="T17" fmla="*/ 1 h 89"/>
                <a:gd name="T18" fmla="*/ 1 w 69"/>
                <a:gd name="T19" fmla="*/ 1 h 89"/>
                <a:gd name="T20" fmla="*/ 1 w 69"/>
                <a:gd name="T21" fmla="*/ 1 h 89"/>
                <a:gd name="T22" fmla="*/ 1 w 69"/>
                <a:gd name="T23" fmla="*/ 1 h 89"/>
                <a:gd name="T24" fmla="*/ 1 w 69"/>
                <a:gd name="T25" fmla="*/ 1 h 89"/>
                <a:gd name="T26" fmla="*/ 1 w 69"/>
                <a:gd name="T27" fmla="*/ 1 h 89"/>
                <a:gd name="T28" fmla="*/ 1 w 69"/>
                <a:gd name="T29" fmla="*/ 1 h 89"/>
                <a:gd name="T30" fmla="*/ 1 w 69"/>
                <a:gd name="T31" fmla="*/ 1 h 89"/>
                <a:gd name="T32" fmla="*/ 1 w 69"/>
                <a:gd name="T33" fmla="*/ 1 h 89"/>
                <a:gd name="T34" fmla="*/ 1 w 69"/>
                <a:gd name="T35" fmla="*/ 1 h 89"/>
                <a:gd name="T36" fmla="*/ 1 w 69"/>
                <a:gd name="T37" fmla="*/ 1 h 89"/>
                <a:gd name="T38" fmla="*/ 1 w 69"/>
                <a:gd name="T39" fmla="*/ 1 h 89"/>
                <a:gd name="T40" fmla="*/ 1 w 69"/>
                <a:gd name="T41" fmla="*/ 1 h 89"/>
                <a:gd name="T42" fmla="*/ 1 w 69"/>
                <a:gd name="T43" fmla="*/ 1 h 89"/>
                <a:gd name="T44" fmla="*/ 1 w 69"/>
                <a:gd name="T45" fmla="*/ 1 h 89"/>
                <a:gd name="T46" fmla="*/ 1 w 69"/>
                <a:gd name="T47" fmla="*/ 1 h 89"/>
                <a:gd name="T48" fmla="*/ 1 w 69"/>
                <a:gd name="T49" fmla="*/ 1 h 89"/>
                <a:gd name="T50" fmla="*/ 1 w 69"/>
                <a:gd name="T51" fmla="*/ 0 h 89"/>
                <a:gd name="T52" fmla="*/ 1 w 69"/>
                <a:gd name="T53" fmla="*/ 0 h 89"/>
                <a:gd name="T54" fmla="*/ 1 w 69"/>
                <a:gd name="T55" fmla="*/ 0 h 89"/>
                <a:gd name="T56" fmla="*/ 1 w 69"/>
                <a:gd name="T57" fmla="*/ 0 h 89"/>
                <a:gd name="T58" fmla="*/ 1 w 69"/>
                <a:gd name="T59" fmla="*/ 0 h 89"/>
                <a:gd name="T60" fmla="*/ 1 w 69"/>
                <a:gd name="T61" fmla="*/ 1 h 89"/>
                <a:gd name="T62" fmla="*/ 1 w 69"/>
                <a:gd name="T63" fmla="*/ 1 h 89"/>
                <a:gd name="T64" fmla="*/ 1 w 69"/>
                <a:gd name="T65" fmla="*/ 1 h 89"/>
                <a:gd name="T66" fmla="*/ 1 w 69"/>
                <a:gd name="T67" fmla="*/ 1 h 89"/>
                <a:gd name="T68" fmla="*/ 1 w 69"/>
                <a:gd name="T69" fmla="*/ 1 h 89"/>
                <a:gd name="T70" fmla="*/ 1 w 69"/>
                <a:gd name="T71" fmla="*/ 1 h 89"/>
                <a:gd name="T72" fmla="*/ 1 w 69"/>
                <a:gd name="T73" fmla="*/ 1 h 89"/>
                <a:gd name="T74" fmla="*/ 1 w 69"/>
                <a:gd name="T75" fmla="*/ 1 h 89"/>
                <a:gd name="T76" fmla="*/ 1 w 69"/>
                <a:gd name="T77" fmla="*/ 1 h 89"/>
                <a:gd name="T78" fmla="*/ 0 w 69"/>
                <a:gd name="T79" fmla="*/ 1 h 89"/>
                <a:gd name="T80" fmla="*/ 0 w 69"/>
                <a:gd name="T81" fmla="*/ 1 h 89"/>
                <a:gd name="T82" fmla="*/ 0 w 69"/>
                <a:gd name="T83" fmla="*/ 1 h 89"/>
                <a:gd name="T84" fmla="*/ 0 w 69"/>
                <a:gd name="T85" fmla="*/ 1 h 89"/>
                <a:gd name="T86" fmla="*/ 1 w 69"/>
                <a:gd name="T87" fmla="*/ 1 h 89"/>
                <a:gd name="T88" fmla="*/ 1 w 69"/>
                <a:gd name="T89" fmla="*/ 1 h 89"/>
                <a:gd name="T90" fmla="*/ 1 w 69"/>
                <a:gd name="T91" fmla="*/ 1 h 89"/>
                <a:gd name="T92" fmla="*/ 1 w 69"/>
                <a:gd name="T93" fmla="*/ 1 h 89"/>
                <a:gd name="T94" fmla="*/ 1 w 69"/>
                <a:gd name="T95" fmla="*/ 1 h 89"/>
                <a:gd name="T96" fmla="*/ 1 w 69"/>
                <a:gd name="T97" fmla="*/ 1 h 89"/>
                <a:gd name="T98" fmla="*/ 1 w 69"/>
                <a:gd name="T99" fmla="*/ 1 h 89"/>
                <a:gd name="T100" fmla="*/ 1 w 69"/>
                <a:gd name="T101" fmla="*/ 1 h 89"/>
                <a:gd name="T102" fmla="*/ 1 w 69"/>
                <a:gd name="T103" fmla="*/ 1 h 89"/>
                <a:gd name="T104" fmla="*/ 1 w 69"/>
                <a:gd name="T105" fmla="*/ 1 h 89"/>
                <a:gd name="T106" fmla="*/ 1 w 69"/>
                <a:gd name="T107" fmla="*/ 1 h 89"/>
                <a:gd name="T108" fmla="*/ 1 w 69"/>
                <a:gd name="T109" fmla="*/ 1 h 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
                <a:gd name="T166" fmla="*/ 0 h 89"/>
                <a:gd name="T167" fmla="*/ 69 w 69"/>
                <a:gd name="T168" fmla="*/ 89 h 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 h="89">
                  <a:moveTo>
                    <a:pt x="35" y="89"/>
                  </a:moveTo>
                  <a:lnTo>
                    <a:pt x="41" y="89"/>
                  </a:lnTo>
                  <a:lnTo>
                    <a:pt x="45" y="83"/>
                  </a:lnTo>
                  <a:lnTo>
                    <a:pt x="51" y="79"/>
                  </a:lnTo>
                  <a:lnTo>
                    <a:pt x="54" y="74"/>
                  </a:lnTo>
                  <a:lnTo>
                    <a:pt x="60" y="74"/>
                  </a:lnTo>
                  <a:lnTo>
                    <a:pt x="63" y="70"/>
                  </a:lnTo>
                  <a:lnTo>
                    <a:pt x="63" y="64"/>
                  </a:lnTo>
                  <a:lnTo>
                    <a:pt x="63" y="61"/>
                  </a:lnTo>
                  <a:lnTo>
                    <a:pt x="69" y="59"/>
                  </a:lnTo>
                  <a:lnTo>
                    <a:pt x="69" y="58"/>
                  </a:lnTo>
                  <a:lnTo>
                    <a:pt x="69" y="52"/>
                  </a:lnTo>
                  <a:lnTo>
                    <a:pt x="69" y="45"/>
                  </a:lnTo>
                  <a:lnTo>
                    <a:pt x="69" y="44"/>
                  </a:lnTo>
                  <a:lnTo>
                    <a:pt x="69" y="39"/>
                  </a:lnTo>
                  <a:lnTo>
                    <a:pt x="69" y="38"/>
                  </a:lnTo>
                  <a:lnTo>
                    <a:pt x="69" y="32"/>
                  </a:lnTo>
                  <a:lnTo>
                    <a:pt x="63" y="26"/>
                  </a:lnTo>
                  <a:lnTo>
                    <a:pt x="63" y="21"/>
                  </a:lnTo>
                  <a:lnTo>
                    <a:pt x="63" y="18"/>
                  </a:lnTo>
                  <a:lnTo>
                    <a:pt x="60" y="12"/>
                  </a:lnTo>
                  <a:lnTo>
                    <a:pt x="54" y="11"/>
                  </a:lnTo>
                  <a:lnTo>
                    <a:pt x="51" y="6"/>
                  </a:lnTo>
                  <a:lnTo>
                    <a:pt x="51" y="3"/>
                  </a:lnTo>
                  <a:lnTo>
                    <a:pt x="45" y="3"/>
                  </a:lnTo>
                  <a:lnTo>
                    <a:pt x="41" y="0"/>
                  </a:lnTo>
                  <a:lnTo>
                    <a:pt x="35" y="0"/>
                  </a:lnTo>
                  <a:lnTo>
                    <a:pt x="33" y="0"/>
                  </a:lnTo>
                  <a:lnTo>
                    <a:pt x="29" y="0"/>
                  </a:lnTo>
                  <a:lnTo>
                    <a:pt x="27" y="0"/>
                  </a:lnTo>
                  <a:lnTo>
                    <a:pt x="23" y="3"/>
                  </a:lnTo>
                  <a:lnTo>
                    <a:pt x="9" y="6"/>
                  </a:lnTo>
                  <a:lnTo>
                    <a:pt x="8" y="11"/>
                  </a:lnTo>
                  <a:lnTo>
                    <a:pt x="8" y="12"/>
                  </a:lnTo>
                  <a:lnTo>
                    <a:pt x="5" y="18"/>
                  </a:lnTo>
                  <a:lnTo>
                    <a:pt x="2" y="21"/>
                  </a:lnTo>
                  <a:lnTo>
                    <a:pt x="2" y="26"/>
                  </a:lnTo>
                  <a:lnTo>
                    <a:pt x="2" y="32"/>
                  </a:lnTo>
                  <a:lnTo>
                    <a:pt x="2" y="38"/>
                  </a:lnTo>
                  <a:lnTo>
                    <a:pt x="0" y="39"/>
                  </a:lnTo>
                  <a:lnTo>
                    <a:pt x="0" y="44"/>
                  </a:lnTo>
                  <a:lnTo>
                    <a:pt x="0" y="52"/>
                  </a:lnTo>
                  <a:lnTo>
                    <a:pt x="0" y="55"/>
                  </a:lnTo>
                  <a:lnTo>
                    <a:pt x="2" y="58"/>
                  </a:lnTo>
                  <a:lnTo>
                    <a:pt x="2" y="59"/>
                  </a:lnTo>
                  <a:lnTo>
                    <a:pt x="2" y="61"/>
                  </a:lnTo>
                  <a:lnTo>
                    <a:pt x="2" y="64"/>
                  </a:lnTo>
                  <a:lnTo>
                    <a:pt x="5" y="70"/>
                  </a:lnTo>
                  <a:lnTo>
                    <a:pt x="8" y="74"/>
                  </a:lnTo>
                  <a:lnTo>
                    <a:pt x="9" y="79"/>
                  </a:lnTo>
                  <a:lnTo>
                    <a:pt x="23" y="83"/>
                  </a:lnTo>
                  <a:lnTo>
                    <a:pt x="27" y="89"/>
                  </a:lnTo>
                  <a:lnTo>
                    <a:pt x="29" y="89"/>
                  </a:lnTo>
                  <a:lnTo>
                    <a:pt x="33" y="89"/>
                  </a:lnTo>
                  <a:lnTo>
                    <a:pt x="35"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4" name="Freeform 36"/>
            <p:cNvSpPr>
              <a:spLocks/>
            </p:cNvSpPr>
            <p:nvPr/>
          </p:nvSpPr>
          <p:spPr bwMode="auto">
            <a:xfrm>
              <a:off x="3962" y="3015"/>
              <a:ext cx="113" cy="63"/>
            </a:xfrm>
            <a:custGeom>
              <a:avLst/>
              <a:gdLst>
                <a:gd name="T0" fmla="*/ 0 w 227"/>
                <a:gd name="T1" fmla="*/ 0 h 125"/>
                <a:gd name="T2" fmla="*/ 0 w 227"/>
                <a:gd name="T3" fmla="*/ 1 h 125"/>
                <a:gd name="T4" fmla="*/ 0 w 227"/>
                <a:gd name="T5" fmla="*/ 1 h 125"/>
                <a:gd name="T6" fmla="*/ 0 w 227"/>
                <a:gd name="T7" fmla="*/ 1 h 125"/>
                <a:gd name="T8" fmla="*/ 0 w 227"/>
                <a:gd name="T9" fmla="*/ 1 h 125"/>
                <a:gd name="T10" fmla="*/ 0 w 227"/>
                <a:gd name="T11" fmla="*/ 1 h 125"/>
                <a:gd name="T12" fmla="*/ 0 w 227"/>
                <a:gd name="T13" fmla="*/ 1 h 125"/>
                <a:gd name="T14" fmla="*/ 0 w 227"/>
                <a:gd name="T15" fmla="*/ 1 h 125"/>
                <a:gd name="T16" fmla="*/ 0 w 227"/>
                <a:gd name="T17" fmla="*/ 1 h 125"/>
                <a:gd name="T18" fmla="*/ 0 w 227"/>
                <a:gd name="T19" fmla="*/ 1 h 125"/>
                <a:gd name="T20" fmla="*/ 0 w 227"/>
                <a:gd name="T21" fmla="*/ 1 h 125"/>
                <a:gd name="T22" fmla="*/ 0 w 227"/>
                <a:gd name="T23" fmla="*/ 1 h 125"/>
                <a:gd name="T24" fmla="*/ 0 w 227"/>
                <a:gd name="T25" fmla="*/ 1 h 125"/>
                <a:gd name="T26" fmla="*/ 0 w 227"/>
                <a:gd name="T27" fmla="*/ 1 h 125"/>
                <a:gd name="T28" fmla="*/ 0 w 227"/>
                <a:gd name="T29" fmla="*/ 1 h 125"/>
                <a:gd name="T30" fmla="*/ 0 w 227"/>
                <a:gd name="T31" fmla="*/ 1 h 125"/>
                <a:gd name="T32" fmla="*/ 0 w 227"/>
                <a:gd name="T33" fmla="*/ 1 h 125"/>
                <a:gd name="T34" fmla="*/ 0 w 227"/>
                <a:gd name="T35" fmla="*/ 1 h 125"/>
                <a:gd name="T36" fmla="*/ 0 w 227"/>
                <a:gd name="T37" fmla="*/ 1 h 125"/>
                <a:gd name="T38" fmla="*/ 0 w 227"/>
                <a:gd name="T39" fmla="*/ 1 h 125"/>
                <a:gd name="T40" fmla="*/ 0 w 227"/>
                <a:gd name="T41" fmla="*/ 1 h 125"/>
                <a:gd name="T42" fmla="*/ 0 w 227"/>
                <a:gd name="T43" fmla="*/ 1 h 125"/>
                <a:gd name="T44" fmla="*/ 0 w 227"/>
                <a:gd name="T45" fmla="*/ 1 h 125"/>
                <a:gd name="T46" fmla="*/ 0 w 227"/>
                <a:gd name="T47" fmla="*/ 1 h 125"/>
                <a:gd name="T48" fmla="*/ 0 w 227"/>
                <a:gd name="T49" fmla="*/ 1 h 125"/>
                <a:gd name="T50" fmla="*/ 0 w 227"/>
                <a:gd name="T51" fmla="*/ 1 h 125"/>
                <a:gd name="T52" fmla="*/ 0 w 227"/>
                <a:gd name="T53" fmla="*/ 1 h 125"/>
                <a:gd name="T54" fmla="*/ 0 w 227"/>
                <a:gd name="T55" fmla="*/ 1 h 125"/>
                <a:gd name="T56" fmla="*/ 0 w 227"/>
                <a:gd name="T57" fmla="*/ 1 h 125"/>
                <a:gd name="T58" fmla="*/ 0 w 227"/>
                <a:gd name="T59" fmla="*/ 1 h 125"/>
                <a:gd name="T60" fmla="*/ 0 w 227"/>
                <a:gd name="T61" fmla="*/ 1 h 125"/>
                <a:gd name="T62" fmla="*/ 0 w 227"/>
                <a:gd name="T63" fmla="*/ 1 h 125"/>
                <a:gd name="T64" fmla="*/ 0 w 227"/>
                <a:gd name="T65" fmla="*/ 1 h 125"/>
                <a:gd name="T66" fmla="*/ 0 w 227"/>
                <a:gd name="T67" fmla="*/ 1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7"/>
                <a:gd name="T103" fmla="*/ 0 h 125"/>
                <a:gd name="T104" fmla="*/ 227 w 227"/>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7" h="125">
                  <a:moveTo>
                    <a:pt x="227" y="0"/>
                  </a:moveTo>
                  <a:lnTo>
                    <a:pt x="224" y="0"/>
                  </a:lnTo>
                  <a:lnTo>
                    <a:pt x="214" y="3"/>
                  </a:lnTo>
                  <a:lnTo>
                    <a:pt x="196" y="8"/>
                  </a:lnTo>
                  <a:lnTo>
                    <a:pt x="181" y="9"/>
                  </a:lnTo>
                  <a:lnTo>
                    <a:pt x="174" y="12"/>
                  </a:lnTo>
                  <a:lnTo>
                    <a:pt x="157" y="15"/>
                  </a:lnTo>
                  <a:lnTo>
                    <a:pt x="147" y="21"/>
                  </a:lnTo>
                  <a:lnTo>
                    <a:pt x="133" y="23"/>
                  </a:lnTo>
                  <a:lnTo>
                    <a:pt x="121" y="26"/>
                  </a:lnTo>
                  <a:lnTo>
                    <a:pt x="97" y="33"/>
                  </a:lnTo>
                  <a:lnTo>
                    <a:pt x="88" y="36"/>
                  </a:lnTo>
                  <a:lnTo>
                    <a:pt x="76" y="38"/>
                  </a:lnTo>
                  <a:lnTo>
                    <a:pt x="74" y="38"/>
                  </a:lnTo>
                  <a:lnTo>
                    <a:pt x="68" y="38"/>
                  </a:lnTo>
                  <a:lnTo>
                    <a:pt x="63" y="38"/>
                  </a:lnTo>
                  <a:lnTo>
                    <a:pt x="57" y="36"/>
                  </a:lnTo>
                  <a:lnTo>
                    <a:pt x="53" y="33"/>
                  </a:lnTo>
                  <a:lnTo>
                    <a:pt x="42" y="33"/>
                  </a:lnTo>
                  <a:lnTo>
                    <a:pt x="27" y="26"/>
                  </a:lnTo>
                  <a:lnTo>
                    <a:pt x="26" y="23"/>
                  </a:lnTo>
                  <a:lnTo>
                    <a:pt x="20" y="23"/>
                  </a:lnTo>
                  <a:lnTo>
                    <a:pt x="14" y="23"/>
                  </a:lnTo>
                  <a:lnTo>
                    <a:pt x="6" y="23"/>
                  </a:lnTo>
                  <a:lnTo>
                    <a:pt x="5" y="26"/>
                  </a:lnTo>
                  <a:lnTo>
                    <a:pt x="0" y="33"/>
                  </a:lnTo>
                  <a:lnTo>
                    <a:pt x="5" y="38"/>
                  </a:lnTo>
                  <a:lnTo>
                    <a:pt x="5" y="42"/>
                  </a:lnTo>
                  <a:lnTo>
                    <a:pt x="5" y="47"/>
                  </a:lnTo>
                  <a:lnTo>
                    <a:pt x="5" y="53"/>
                  </a:lnTo>
                  <a:lnTo>
                    <a:pt x="6" y="57"/>
                  </a:lnTo>
                  <a:lnTo>
                    <a:pt x="11" y="63"/>
                  </a:lnTo>
                  <a:lnTo>
                    <a:pt x="14" y="69"/>
                  </a:lnTo>
                  <a:lnTo>
                    <a:pt x="15" y="82"/>
                  </a:lnTo>
                  <a:lnTo>
                    <a:pt x="20" y="85"/>
                  </a:lnTo>
                  <a:lnTo>
                    <a:pt x="23" y="95"/>
                  </a:lnTo>
                  <a:lnTo>
                    <a:pt x="26" y="101"/>
                  </a:lnTo>
                  <a:lnTo>
                    <a:pt x="27" y="104"/>
                  </a:lnTo>
                  <a:lnTo>
                    <a:pt x="32" y="113"/>
                  </a:lnTo>
                  <a:lnTo>
                    <a:pt x="41" y="119"/>
                  </a:lnTo>
                  <a:lnTo>
                    <a:pt x="42" y="119"/>
                  </a:lnTo>
                  <a:lnTo>
                    <a:pt x="53" y="125"/>
                  </a:lnTo>
                  <a:lnTo>
                    <a:pt x="57" y="119"/>
                  </a:lnTo>
                  <a:lnTo>
                    <a:pt x="73" y="116"/>
                  </a:lnTo>
                  <a:lnTo>
                    <a:pt x="85" y="116"/>
                  </a:lnTo>
                  <a:lnTo>
                    <a:pt x="97" y="112"/>
                  </a:lnTo>
                  <a:lnTo>
                    <a:pt x="110" y="104"/>
                  </a:lnTo>
                  <a:lnTo>
                    <a:pt x="122" y="101"/>
                  </a:lnTo>
                  <a:lnTo>
                    <a:pt x="137" y="97"/>
                  </a:lnTo>
                  <a:lnTo>
                    <a:pt x="150" y="89"/>
                  </a:lnTo>
                  <a:lnTo>
                    <a:pt x="165" y="89"/>
                  </a:lnTo>
                  <a:lnTo>
                    <a:pt x="175" y="85"/>
                  </a:lnTo>
                  <a:lnTo>
                    <a:pt x="181" y="82"/>
                  </a:lnTo>
                  <a:lnTo>
                    <a:pt x="196" y="82"/>
                  </a:lnTo>
                  <a:lnTo>
                    <a:pt x="199" y="75"/>
                  </a:lnTo>
                  <a:lnTo>
                    <a:pt x="208" y="75"/>
                  </a:lnTo>
                  <a:lnTo>
                    <a:pt x="214" y="74"/>
                  </a:lnTo>
                  <a:lnTo>
                    <a:pt x="214" y="69"/>
                  </a:lnTo>
                  <a:lnTo>
                    <a:pt x="214" y="68"/>
                  </a:lnTo>
                  <a:lnTo>
                    <a:pt x="221" y="60"/>
                  </a:lnTo>
                  <a:lnTo>
                    <a:pt x="221" y="53"/>
                  </a:lnTo>
                  <a:lnTo>
                    <a:pt x="224" y="47"/>
                  </a:lnTo>
                  <a:lnTo>
                    <a:pt x="224" y="38"/>
                  </a:lnTo>
                  <a:lnTo>
                    <a:pt x="224" y="33"/>
                  </a:lnTo>
                  <a:lnTo>
                    <a:pt x="227" y="26"/>
                  </a:lnTo>
                  <a:lnTo>
                    <a:pt x="227" y="21"/>
                  </a:lnTo>
                  <a:lnTo>
                    <a:pt x="227" y="12"/>
                  </a:lnTo>
                  <a:lnTo>
                    <a:pt x="227" y="9"/>
                  </a:lnTo>
                  <a:lnTo>
                    <a:pt x="2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5" name="Freeform 37"/>
            <p:cNvSpPr>
              <a:spLocks/>
            </p:cNvSpPr>
            <p:nvPr/>
          </p:nvSpPr>
          <p:spPr bwMode="auto">
            <a:xfrm>
              <a:off x="3951" y="2849"/>
              <a:ext cx="146" cy="154"/>
            </a:xfrm>
            <a:custGeom>
              <a:avLst/>
              <a:gdLst>
                <a:gd name="T0" fmla="*/ 0 w 293"/>
                <a:gd name="T1" fmla="*/ 1 h 308"/>
                <a:gd name="T2" fmla="*/ 0 w 293"/>
                <a:gd name="T3" fmla="*/ 1 h 308"/>
                <a:gd name="T4" fmla="*/ 0 w 293"/>
                <a:gd name="T5" fmla="*/ 1 h 308"/>
                <a:gd name="T6" fmla="*/ 0 w 293"/>
                <a:gd name="T7" fmla="*/ 1 h 308"/>
                <a:gd name="T8" fmla="*/ 0 w 293"/>
                <a:gd name="T9" fmla="*/ 1 h 308"/>
                <a:gd name="T10" fmla="*/ 0 w 293"/>
                <a:gd name="T11" fmla="*/ 1 h 308"/>
                <a:gd name="T12" fmla="*/ 0 w 293"/>
                <a:gd name="T13" fmla="*/ 1 h 308"/>
                <a:gd name="T14" fmla="*/ 0 w 293"/>
                <a:gd name="T15" fmla="*/ 1 h 308"/>
                <a:gd name="T16" fmla="*/ 0 w 293"/>
                <a:gd name="T17" fmla="*/ 1 h 308"/>
                <a:gd name="T18" fmla="*/ 0 w 293"/>
                <a:gd name="T19" fmla="*/ 1 h 308"/>
                <a:gd name="T20" fmla="*/ 0 w 293"/>
                <a:gd name="T21" fmla="*/ 1 h 308"/>
                <a:gd name="T22" fmla="*/ 0 w 293"/>
                <a:gd name="T23" fmla="*/ 1 h 308"/>
                <a:gd name="T24" fmla="*/ 0 w 293"/>
                <a:gd name="T25" fmla="*/ 1 h 308"/>
                <a:gd name="T26" fmla="*/ 0 w 293"/>
                <a:gd name="T27" fmla="*/ 1 h 308"/>
                <a:gd name="T28" fmla="*/ 0 w 293"/>
                <a:gd name="T29" fmla="*/ 1 h 308"/>
                <a:gd name="T30" fmla="*/ 0 w 293"/>
                <a:gd name="T31" fmla="*/ 0 h 308"/>
                <a:gd name="T32" fmla="*/ 0 w 293"/>
                <a:gd name="T33" fmla="*/ 0 h 308"/>
                <a:gd name="T34" fmla="*/ 0 w 293"/>
                <a:gd name="T35" fmla="*/ 1 h 308"/>
                <a:gd name="T36" fmla="*/ 0 w 293"/>
                <a:gd name="T37" fmla="*/ 1 h 308"/>
                <a:gd name="T38" fmla="*/ 0 w 293"/>
                <a:gd name="T39" fmla="*/ 1 h 308"/>
                <a:gd name="T40" fmla="*/ 0 w 293"/>
                <a:gd name="T41" fmla="*/ 1 h 308"/>
                <a:gd name="T42" fmla="*/ 0 w 293"/>
                <a:gd name="T43" fmla="*/ 1 h 308"/>
                <a:gd name="T44" fmla="*/ 0 w 293"/>
                <a:gd name="T45" fmla="*/ 1 h 308"/>
                <a:gd name="T46" fmla="*/ 0 w 293"/>
                <a:gd name="T47" fmla="*/ 1 h 308"/>
                <a:gd name="T48" fmla="*/ 0 w 293"/>
                <a:gd name="T49" fmla="*/ 1 h 308"/>
                <a:gd name="T50" fmla="*/ 0 w 293"/>
                <a:gd name="T51" fmla="*/ 1 h 308"/>
                <a:gd name="T52" fmla="*/ 0 w 293"/>
                <a:gd name="T53" fmla="*/ 1 h 308"/>
                <a:gd name="T54" fmla="*/ 0 w 293"/>
                <a:gd name="T55" fmla="*/ 1 h 308"/>
                <a:gd name="T56" fmla="*/ 0 w 293"/>
                <a:gd name="T57" fmla="*/ 1 h 308"/>
                <a:gd name="T58" fmla="*/ 0 w 293"/>
                <a:gd name="T59" fmla="*/ 1 h 308"/>
                <a:gd name="T60" fmla="*/ 0 w 293"/>
                <a:gd name="T61" fmla="*/ 1 h 308"/>
                <a:gd name="T62" fmla="*/ 0 w 293"/>
                <a:gd name="T63" fmla="*/ 1 h 3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3"/>
                <a:gd name="T97" fmla="*/ 0 h 308"/>
                <a:gd name="T98" fmla="*/ 293 w 293"/>
                <a:gd name="T99" fmla="*/ 308 h 3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3" h="308">
                  <a:moveTo>
                    <a:pt x="154" y="308"/>
                  </a:moveTo>
                  <a:lnTo>
                    <a:pt x="168" y="308"/>
                  </a:lnTo>
                  <a:lnTo>
                    <a:pt x="186" y="306"/>
                  </a:lnTo>
                  <a:lnTo>
                    <a:pt x="199" y="303"/>
                  </a:lnTo>
                  <a:lnTo>
                    <a:pt x="211" y="296"/>
                  </a:lnTo>
                  <a:lnTo>
                    <a:pt x="226" y="290"/>
                  </a:lnTo>
                  <a:lnTo>
                    <a:pt x="235" y="284"/>
                  </a:lnTo>
                  <a:lnTo>
                    <a:pt x="245" y="273"/>
                  </a:lnTo>
                  <a:lnTo>
                    <a:pt x="255" y="263"/>
                  </a:lnTo>
                  <a:lnTo>
                    <a:pt x="264" y="252"/>
                  </a:lnTo>
                  <a:lnTo>
                    <a:pt x="275" y="235"/>
                  </a:lnTo>
                  <a:lnTo>
                    <a:pt x="279" y="228"/>
                  </a:lnTo>
                  <a:lnTo>
                    <a:pt x="285" y="211"/>
                  </a:lnTo>
                  <a:lnTo>
                    <a:pt x="290" y="198"/>
                  </a:lnTo>
                  <a:lnTo>
                    <a:pt x="291" y="182"/>
                  </a:lnTo>
                  <a:lnTo>
                    <a:pt x="293" y="167"/>
                  </a:lnTo>
                  <a:lnTo>
                    <a:pt x="293" y="151"/>
                  </a:lnTo>
                  <a:lnTo>
                    <a:pt x="293" y="136"/>
                  </a:lnTo>
                  <a:lnTo>
                    <a:pt x="291" y="122"/>
                  </a:lnTo>
                  <a:lnTo>
                    <a:pt x="290" y="107"/>
                  </a:lnTo>
                  <a:lnTo>
                    <a:pt x="285" y="93"/>
                  </a:lnTo>
                  <a:lnTo>
                    <a:pt x="279" y="84"/>
                  </a:lnTo>
                  <a:lnTo>
                    <a:pt x="275" y="71"/>
                  </a:lnTo>
                  <a:lnTo>
                    <a:pt x="264" y="59"/>
                  </a:lnTo>
                  <a:lnTo>
                    <a:pt x="255" y="50"/>
                  </a:lnTo>
                  <a:lnTo>
                    <a:pt x="245" y="39"/>
                  </a:lnTo>
                  <a:lnTo>
                    <a:pt x="235" y="28"/>
                  </a:lnTo>
                  <a:lnTo>
                    <a:pt x="226" y="22"/>
                  </a:lnTo>
                  <a:lnTo>
                    <a:pt x="211" y="15"/>
                  </a:lnTo>
                  <a:lnTo>
                    <a:pt x="199" y="9"/>
                  </a:lnTo>
                  <a:lnTo>
                    <a:pt x="186" y="4"/>
                  </a:lnTo>
                  <a:lnTo>
                    <a:pt x="168" y="0"/>
                  </a:lnTo>
                  <a:lnTo>
                    <a:pt x="154" y="0"/>
                  </a:lnTo>
                  <a:lnTo>
                    <a:pt x="139" y="0"/>
                  </a:lnTo>
                  <a:lnTo>
                    <a:pt x="125" y="4"/>
                  </a:lnTo>
                  <a:lnTo>
                    <a:pt x="109" y="9"/>
                  </a:lnTo>
                  <a:lnTo>
                    <a:pt x="95" y="15"/>
                  </a:lnTo>
                  <a:lnTo>
                    <a:pt x="83" y="22"/>
                  </a:lnTo>
                  <a:lnTo>
                    <a:pt x="71" y="28"/>
                  </a:lnTo>
                  <a:lnTo>
                    <a:pt x="53" y="39"/>
                  </a:lnTo>
                  <a:lnTo>
                    <a:pt x="47" y="50"/>
                  </a:lnTo>
                  <a:lnTo>
                    <a:pt x="36" y="59"/>
                  </a:lnTo>
                  <a:lnTo>
                    <a:pt x="26" y="71"/>
                  </a:lnTo>
                  <a:lnTo>
                    <a:pt x="18" y="84"/>
                  </a:lnTo>
                  <a:lnTo>
                    <a:pt x="15" y="93"/>
                  </a:lnTo>
                  <a:lnTo>
                    <a:pt x="7" y="107"/>
                  </a:lnTo>
                  <a:lnTo>
                    <a:pt x="3" y="122"/>
                  </a:lnTo>
                  <a:lnTo>
                    <a:pt x="0" y="136"/>
                  </a:lnTo>
                  <a:lnTo>
                    <a:pt x="0" y="151"/>
                  </a:lnTo>
                  <a:lnTo>
                    <a:pt x="0" y="167"/>
                  </a:lnTo>
                  <a:lnTo>
                    <a:pt x="3" y="182"/>
                  </a:lnTo>
                  <a:lnTo>
                    <a:pt x="7" y="198"/>
                  </a:lnTo>
                  <a:lnTo>
                    <a:pt x="15" y="211"/>
                  </a:lnTo>
                  <a:lnTo>
                    <a:pt x="18" y="228"/>
                  </a:lnTo>
                  <a:lnTo>
                    <a:pt x="26" y="235"/>
                  </a:lnTo>
                  <a:lnTo>
                    <a:pt x="36" y="252"/>
                  </a:lnTo>
                  <a:lnTo>
                    <a:pt x="47" y="263"/>
                  </a:lnTo>
                  <a:lnTo>
                    <a:pt x="53" y="273"/>
                  </a:lnTo>
                  <a:lnTo>
                    <a:pt x="71" y="284"/>
                  </a:lnTo>
                  <a:lnTo>
                    <a:pt x="83" y="290"/>
                  </a:lnTo>
                  <a:lnTo>
                    <a:pt x="95" y="296"/>
                  </a:lnTo>
                  <a:lnTo>
                    <a:pt x="109" y="303"/>
                  </a:lnTo>
                  <a:lnTo>
                    <a:pt x="125" y="306"/>
                  </a:lnTo>
                  <a:lnTo>
                    <a:pt x="139" y="308"/>
                  </a:lnTo>
                  <a:lnTo>
                    <a:pt x="154" y="308"/>
                  </a:lnTo>
                  <a:close/>
                </a:path>
              </a:pathLst>
            </a:custGeom>
            <a:solidFill>
              <a:srgbClr val="FFDEB1"/>
            </a:solidFill>
            <a:ln w="42863">
              <a:solidFill>
                <a:srgbClr val="000000"/>
              </a:solidFill>
              <a:round/>
              <a:headEnd/>
              <a:tailEnd/>
            </a:ln>
          </p:spPr>
          <p:txBody>
            <a:bodyPr/>
            <a:lstStyle/>
            <a:p>
              <a:endParaRPr lang="en-US"/>
            </a:p>
          </p:txBody>
        </p:sp>
        <p:sp>
          <p:nvSpPr>
            <p:cNvPr id="18466" name="Freeform 38"/>
            <p:cNvSpPr>
              <a:spLocks/>
            </p:cNvSpPr>
            <p:nvPr/>
          </p:nvSpPr>
          <p:spPr bwMode="auto">
            <a:xfrm>
              <a:off x="3945" y="3292"/>
              <a:ext cx="188" cy="204"/>
            </a:xfrm>
            <a:custGeom>
              <a:avLst/>
              <a:gdLst>
                <a:gd name="T0" fmla="*/ 1 w 376"/>
                <a:gd name="T1" fmla="*/ 0 h 407"/>
                <a:gd name="T2" fmla="*/ 1 w 376"/>
                <a:gd name="T3" fmla="*/ 1 h 407"/>
                <a:gd name="T4" fmla="*/ 1 w 376"/>
                <a:gd name="T5" fmla="*/ 1 h 407"/>
                <a:gd name="T6" fmla="*/ 1 w 376"/>
                <a:gd name="T7" fmla="*/ 1 h 407"/>
                <a:gd name="T8" fmla="*/ 1 w 376"/>
                <a:gd name="T9" fmla="*/ 1 h 407"/>
                <a:gd name="T10" fmla="*/ 1 w 376"/>
                <a:gd name="T11" fmla="*/ 1 h 407"/>
                <a:gd name="T12" fmla="*/ 1 w 376"/>
                <a:gd name="T13" fmla="*/ 1 h 407"/>
                <a:gd name="T14" fmla="*/ 1 w 376"/>
                <a:gd name="T15" fmla="*/ 1 h 407"/>
                <a:gd name="T16" fmla="*/ 1 w 376"/>
                <a:gd name="T17" fmla="*/ 1 h 407"/>
                <a:gd name="T18" fmla="*/ 1 w 376"/>
                <a:gd name="T19" fmla="*/ 1 h 407"/>
                <a:gd name="T20" fmla="*/ 0 w 376"/>
                <a:gd name="T21" fmla="*/ 1 h 407"/>
                <a:gd name="T22" fmla="*/ 1 w 376"/>
                <a:gd name="T23" fmla="*/ 1 h 407"/>
                <a:gd name="T24" fmla="*/ 1 w 376"/>
                <a:gd name="T25" fmla="*/ 1 h 407"/>
                <a:gd name="T26" fmla="*/ 1 w 376"/>
                <a:gd name="T27" fmla="*/ 1 h 407"/>
                <a:gd name="T28" fmla="*/ 1 w 376"/>
                <a:gd name="T29" fmla="*/ 1 h 407"/>
                <a:gd name="T30" fmla="*/ 1 w 376"/>
                <a:gd name="T31" fmla="*/ 1 h 407"/>
                <a:gd name="T32" fmla="*/ 1 w 376"/>
                <a:gd name="T33" fmla="*/ 1 h 407"/>
                <a:gd name="T34" fmla="*/ 1 w 376"/>
                <a:gd name="T35" fmla="*/ 1 h 407"/>
                <a:gd name="T36" fmla="*/ 1 w 376"/>
                <a:gd name="T37" fmla="*/ 0 h 407"/>
                <a:gd name="T38" fmla="*/ 1 w 376"/>
                <a:gd name="T39" fmla="*/ 0 h 4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6"/>
                <a:gd name="T61" fmla="*/ 0 h 407"/>
                <a:gd name="T62" fmla="*/ 376 w 376"/>
                <a:gd name="T63" fmla="*/ 407 h 4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6" h="407">
                  <a:moveTo>
                    <a:pt x="158" y="0"/>
                  </a:moveTo>
                  <a:lnTo>
                    <a:pt x="109" y="52"/>
                  </a:lnTo>
                  <a:lnTo>
                    <a:pt x="90" y="75"/>
                  </a:lnTo>
                  <a:lnTo>
                    <a:pt x="74" y="96"/>
                  </a:lnTo>
                  <a:lnTo>
                    <a:pt x="109" y="135"/>
                  </a:lnTo>
                  <a:lnTo>
                    <a:pt x="109" y="155"/>
                  </a:lnTo>
                  <a:lnTo>
                    <a:pt x="101" y="172"/>
                  </a:lnTo>
                  <a:lnTo>
                    <a:pt x="60" y="217"/>
                  </a:lnTo>
                  <a:lnTo>
                    <a:pt x="48" y="265"/>
                  </a:lnTo>
                  <a:lnTo>
                    <a:pt x="12" y="312"/>
                  </a:lnTo>
                  <a:lnTo>
                    <a:pt x="0" y="348"/>
                  </a:lnTo>
                  <a:lnTo>
                    <a:pt x="364" y="407"/>
                  </a:lnTo>
                  <a:lnTo>
                    <a:pt x="376" y="407"/>
                  </a:lnTo>
                  <a:lnTo>
                    <a:pt x="374" y="318"/>
                  </a:lnTo>
                  <a:lnTo>
                    <a:pt x="338" y="259"/>
                  </a:lnTo>
                  <a:lnTo>
                    <a:pt x="287" y="187"/>
                  </a:lnTo>
                  <a:lnTo>
                    <a:pt x="247" y="161"/>
                  </a:lnTo>
                  <a:lnTo>
                    <a:pt x="323" y="96"/>
                  </a:lnTo>
                  <a:lnTo>
                    <a:pt x="229" y="0"/>
                  </a:lnTo>
                  <a:lnTo>
                    <a:pt x="15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467" name="Group 39"/>
            <p:cNvGrpSpPr>
              <a:grpSpLocks/>
            </p:cNvGrpSpPr>
            <p:nvPr/>
          </p:nvGrpSpPr>
          <p:grpSpPr bwMode="auto">
            <a:xfrm>
              <a:off x="3933" y="3292"/>
              <a:ext cx="224" cy="412"/>
              <a:chOff x="3933" y="3292"/>
              <a:chExt cx="224" cy="412"/>
            </a:xfrm>
          </p:grpSpPr>
          <p:sp>
            <p:nvSpPr>
              <p:cNvPr id="18491" name="Freeform 40"/>
              <p:cNvSpPr>
                <a:spLocks/>
              </p:cNvSpPr>
              <p:nvPr/>
            </p:nvSpPr>
            <p:spPr bwMode="auto">
              <a:xfrm>
                <a:off x="3945" y="3292"/>
                <a:ext cx="188" cy="204"/>
              </a:xfrm>
              <a:custGeom>
                <a:avLst/>
                <a:gdLst>
                  <a:gd name="T0" fmla="*/ 1 w 376"/>
                  <a:gd name="T1" fmla="*/ 0 h 407"/>
                  <a:gd name="T2" fmla="*/ 1 w 376"/>
                  <a:gd name="T3" fmla="*/ 1 h 407"/>
                  <a:gd name="T4" fmla="*/ 1 w 376"/>
                  <a:gd name="T5" fmla="*/ 1 h 407"/>
                  <a:gd name="T6" fmla="*/ 1 w 376"/>
                  <a:gd name="T7" fmla="*/ 1 h 407"/>
                  <a:gd name="T8" fmla="*/ 1 w 376"/>
                  <a:gd name="T9" fmla="*/ 1 h 407"/>
                  <a:gd name="T10" fmla="*/ 1 w 376"/>
                  <a:gd name="T11" fmla="*/ 1 h 407"/>
                  <a:gd name="T12" fmla="*/ 1 w 376"/>
                  <a:gd name="T13" fmla="*/ 1 h 407"/>
                  <a:gd name="T14" fmla="*/ 1 w 376"/>
                  <a:gd name="T15" fmla="*/ 1 h 407"/>
                  <a:gd name="T16" fmla="*/ 1 w 376"/>
                  <a:gd name="T17" fmla="*/ 1 h 407"/>
                  <a:gd name="T18" fmla="*/ 1 w 376"/>
                  <a:gd name="T19" fmla="*/ 1 h 407"/>
                  <a:gd name="T20" fmla="*/ 0 w 376"/>
                  <a:gd name="T21" fmla="*/ 1 h 407"/>
                  <a:gd name="T22" fmla="*/ 1 w 376"/>
                  <a:gd name="T23" fmla="*/ 1 h 407"/>
                  <a:gd name="T24" fmla="*/ 1 w 376"/>
                  <a:gd name="T25" fmla="*/ 1 h 407"/>
                  <a:gd name="T26" fmla="*/ 1 w 376"/>
                  <a:gd name="T27" fmla="*/ 1 h 407"/>
                  <a:gd name="T28" fmla="*/ 1 w 376"/>
                  <a:gd name="T29" fmla="*/ 1 h 407"/>
                  <a:gd name="T30" fmla="*/ 1 w 376"/>
                  <a:gd name="T31" fmla="*/ 1 h 407"/>
                  <a:gd name="T32" fmla="*/ 1 w 376"/>
                  <a:gd name="T33" fmla="*/ 1 h 407"/>
                  <a:gd name="T34" fmla="*/ 1 w 376"/>
                  <a:gd name="T35" fmla="*/ 1 h 407"/>
                  <a:gd name="T36" fmla="*/ 1 w 376"/>
                  <a:gd name="T37" fmla="*/ 0 h 407"/>
                  <a:gd name="T38" fmla="*/ 1 w 376"/>
                  <a:gd name="T39" fmla="*/ 0 h 4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6"/>
                  <a:gd name="T61" fmla="*/ 0 h 407"/>
                  <a:gd name="T62" fmla="*/ 376 w 376"/>
                  <a:gd name="T63" fmla="*/ 407 h 4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6" h="407">
                    <a:moveTo>
                      <a:pt x="158" y="0"/>
                    </a:moveTo>
                    <a:lnTo>
                      <a:pt x="109" y="52"/>
                    </a:lnTo>
                    <a:lnTo>
                      <a:pt x="90" y="75"/>
                    </a:lnTo>
                    <a:lnTo>
                      <a:pt x="74" y="96"/>
                    </a:lnTo>
                    <a:lnTo>
                      <a:pt x="109" y="135"/>
                    </a:lnTo>
                    <a:lnTo>
                      <a:pt x="109" y="155"/>
                    </a:lnTo>
                    <a:lnTo>
                      <a:pt x="101" y="172"/>
                    </a:lnTo>
                    <a:lnTo>
                      <a:pt x="60" y="217"/>
                    </a:lnTo>
                    <a:lnTo>
                      <a:pt x="48" y="265"/>
                    </a:lnTo>
                    <a:lnTo>
                      <a:pt x="12" y="312"/>
                    </a:lnTo>
                    <a:lnTo>
                      <a:pt x="0" y="348"/>
                    </a:lnTo>
                    <a:lnTo>
                      <a:pt x="364" y="407"/>
                    </a:lnTo>
                    <a:lnTo>
                      <a:pt x="376" y="407"/>
                    </a:lnTo>
                    <a:lnTo>
                      <a:pt x="374" y="318"/>
                    </a:lnTo>
                    <a:lnTo>
                      <a:pt x="338" y="259"/>
                    </a:lnTo>
                    <a:lnTo>
                      <a:pt x="287" y="187"/>
                    </a:lnTo>
                    <a:lnTo>
                      <a:pt x="247" y="161"/>
                    </a:lnTo>
                    <a:lnTo>
                      <a:pt x="323" y="96"/>
                    </a:lnTo>
                    <a:lnTo>
                      <a:pt x="229" y="0"/>
                    </a:lnTo>
                    <a:lnTo>
                      <a:pt x="158" y="0"/>
                    </a:lnTo>
                    <a:close/>
                  </a:path>
                </a:pathLst>
              </a:custGeom>
              <a:gradFill rotWithShape="0">
                <a:gsLst>
                  <a:gs pos="0">
                    <a:srgbClr val="FFCC00"/>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92" name="Freeform 41"/>
              <p:cNvSpPr>
                <a:spLocks/>
              </p:cNvSpPr>
              <p:nvPr/>
            </p:nvSpPr>
            <p:spPr bwMode="auto">
              <a:xfrm>
                <a:off x="3933" y="3367"/>
                <a:ext cx="224" cy="337"/>
              </a:xfrm>
              <a:custGeom>
                <a:avLst/>
                <a:gdLst>
                  <a:gd name="T0" fmla="*/ 1 w 448"/>
                  <a:gd name="T1" fmla="*/ 1 h 673"/>
                  <a:gd name="T2" fmla="*/ 1 w 448"/>
                  <a:gd name="T3" fmla="*/ 1 h 673"/>
                  <a:gd name="T4" fmla="*/ 1 w 448"/>
                  <a:gd name="T5" fmla="*/ 1 h 673"/>
                  <a:gd name="T6" fmla="*/ 1 w 448"/>
                  <a:gd name="T7" fmla="*/ 1 h 673"/>
                  <a:gd name="T8" fmla="*/ 1 w 448"/>
                  <a:gd name="T9" fmla="*/ 1 h 673"/>
                  <a:gd name="T10" fmla="*/ 1 w 448"/>
                  <a:gd name="T11" fmla="*/ 1 h 673"/>
                  <a:gd name="T12" fmla="*/ 1 w 448"/>
                  <a:gd name="T13" fmla="*/ 0 h 673"/>
                  <a:gd name="T14" fmla="*/ 1 w 448"/>
                  <a:gd name="T15" fmla="*/ 1 h 673"/>
                  <a:gd name="T16" fmla="*/ 1 w 448"/>
                  <a:gd name="T17" fmla="*/ 1 h 673"/>
                  <a:gd name="T18" fmla="*/ 1 w 448"/>
                  <a:gd name="T19" fmla="*/ 1 h 673"/>
                  <a:gd name="T20" fmla="*/ 1 w 448"/>
                  <a:gd name="T21" fmla="*/ 1 h 673"/>
                  <a:gd name="T22" fmla="*/ 1 w 448"/>
                  <a:gd name="T23" fmla="*/ 1 h 673"/>
                  <a:gd name="T24" fmla="*/ 1 w 448"/>
                  <a:gd name="T25" fmla="*/ 1 h 673"/>
                  <a:gd name="T26" fmla="*/ 1 w 448"/>
                  <a:gd name="T27" fmla="*/ 1 h 673"/>
                  <a:gd name="T28" fmla="*/ 1 w 448"/>
                  <a:gd name="T29" fmla="*/ 1 h 673"/>
                  <a:gd name="T30" fmla="*/ 1 w 448"/>
                  <a:gd name="T31" fmla="*/ 1 h 673"/>
                  <a:gd name="T32" fmla="*/ 1 w 448"/>
                  <a:gd name="T33" fmla="*/ 1 h 673"/>
                  <a:gd name="T34" fmla="*/ 1 w 448"/>
                  <a:gd name="T35" fmla="*/ 1 h 673"/>
                  <a:gd name="T36" fmla="*/ 1 w 448"/>
                  <a:gd name="T37" fmla="*/ 1 h 673"/>
                  <a:gd name="T38" fmla="*/ 1 w 448"/>
                  <a:gd name="T39" fmla="*/ 1 h 673"/>
                  <a:gd name="T40" fmla="*/ 1 w 448"/>
                  <a:gd name="T41" fmla="*/ 1 h 673"/>
                  <a:gd name="T42" fmla="*/ 0 w 448"/>
                  <a:gd name="T43" fmla="*/ 1 h 673"/>
                  <a:gd name="T44" fmla="*/ 0 w 448"/>
                  <a:gd name="T45" fmla="*/ 1 h 673"/>
                  <a:gd name="T46" fmla="*/ 1 w 448"/>
                  <a:gd name="T47" fmla="*/ 1 h 673"/>
                  <a:gd name="T48" fmla="*/ 1 w 448"/>
                  <a:gd name="T49" fmla="*/ 1 h 673"/>
                  <a:gd name="T50" fmla="*/ 1 w 448"/>
                  <a:gd name="T51" fmla="*/ 1 h 673"/>
                  <a:gd name="T52" fmla="*/ 1 w 448"/>
                  <a:gd name="T53" fmla="*/ 1 h 673"/>
                  <a:gd name="T54" fmla="*/ 1 w 448"/>
                  <a:gd name="T55" fmla="*/ 1 h 673"/>
                  <a:gd name="T56" fmla="*/ 1 w 448"/>
                  <a:gd name="T57" fmla="*/ 1 h 673"/>
                  <a:gd name="T58" fmla="*/ 1 w 448"/>
                  <a:gd name="T59" fmla="*/ 1 h 673"/>
                  <a:gd name="T60" fmla="*/ 1 w 448"/>
                  <a:gd name="T61" fmla="*/ 1 h 673"/>
                  <a:gd name="T62" fmla="*/ 1 w 448"/>
                  <a:gd name="T63" fmla="*/ 1 h 673"/>
                  <a:gd name="T64" fmla="*/ 1 w 448"/>
                  <a:gd name="T65" fmla="*/ 1 h 673"/>
                  <a:gd name="T66" fmla="*/ 1 w 448"/>
                  <a:gd name="T67" fmla="*/ 1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8"/>
                  <a:gd name="T103" fmla="*/ 0 h 673"/>
                  <a:gd name="T104" fmla="*/ 448 w 448"/>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8" h="673">
                    <a:moveTo>
                      <a:pt x="288" y="25"/>
                    </a:moveTo>
                    <a:lnTo>
                      <a:pt x="284" y="58"/>
                    </a:lnTo>
                    <a:lnTo>
                      <a:pt x="278" y="84"/>
                    </a:lnTo>
                    <a:lnTo>
                      <a:pt x="256" y="80"/>
                    </a:lnTo>
                    <a:lnTo>
                      <a:pt x="253" y="36"/>
                    </a:lnTo>
                    <a:lnTo>
                      <a:pt x="238" y="13"/>
                    </a:lnTo>
                    <a:lnTo>
                      <a:pt x="210" y="0"/>
                    </a:lnTo>
                    <a:lnTo>
                      <a:pt x="210" y="21"/>
                    </a:lnTo>
                    <a:lnTo>
                      <a:pt x="237" y="135"/>
                    </a:lnTo>
                    <a:lnTo>
                      <a:pt x="204" y="146"/>
                    </a:lnTo>
                    <a:lnTo>
                      <a:pt x="204" y="93"/>
                    </a:lnTo>
                    <a:lnTo>
                      <a:pt x="190" y="61"/>
                    </a:lnTo>
                    <a:lnTo>
                      <a:pt x="175" y="4"/>
                    </a:lnTo>
                    <a:lnTo>
                      <a:pt x="158" y="45"/>
                    </a:lnTo>
                    <a:lnTo>
                      <a:pt x="146" y="93"/>
                    </a:lnTo>
                    <a:lnTo>
                      <a:pt x="110" y="117"/>
                    </a:lnTo>
                    <a:lnTo>
                      <a:pt x="84" y="140"/>
                    </a:lnTo>
                    <a:lnTo>
                      <a:pt x="36" y="157"/>
                    </a:lnTo>
                    <a:lnTo>
                      <a:pt x="31" y="161"/>
                    </a:lnTo>
                    <a:lnTo>
                      <a:pt x="3" y="256"/>
                    </a:lnTo>
                    <a:lnTo>
                      <a:pt x="3" y="297"/>
                    </a:lnTo>
                    <a:lnTo>
                      <a:pt x="0" y="360"/>
                    </a:lnTo>
                    <a:lnTo>
                      <a:pt x="0" y="437"/>
                    </a:lnTo>
                    <a:lnTo>
                      <a:pt x="77" y="616"/>
                    </a:lnTo>
                    <a:lnTo>
                      <a:pt x="448" y="673"/>
                    </a:lnTo>
                    <a:lnTo>
                      <a:pt x="432" y="551"/>
                    </a:lnTo>
                    <a:lnTo>
                      <a:pt x="432" y="418"/>
                    </a:lnTo>
                    <a:lnTo>
                      <a:pt x="418" y="341"/>
                    </a:lnTo>
                    <a:lnTo>
                      <a:pt x="398" y="209"/>
                    </a:lnTo>
                    <a:lnTo>
                      <a:pt x="398" y="157"/>
                    </a:lnTo>
                    <a:lnTo>
                      <a:pt x="355" y="105"/>
                    </a:lnTo>
                    <a:lnTo>
                      <a:pt x="326" y="57"/>
                    </a:lnTo>
                    <a:lnTo>
                      <a:pt x="288" y="21"/>
                    </a:lnTo>
                    <a:lnTo>
                      <a:pt x="288" y="25"/>
                    </a:lnTo>
                    <a:close/>
                  </a:path>
                </a:pathLst>
              </a:custGeom>
              <a:gradFill rotWithShape="0">
                <a:gsLst>
                  <a:gs pos="0">
                    <a:srgbClr val="FFCC00"/>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68" name="Freeform 42"/>
            <p:cNvSpPr>
              <a:spLocks/>
            </p:cNvSpPr>
            <p:nvPr/>
          </p:nvSpPr>
          <p:spPr bwMode="auto">
            <a:xfrm>
              <a:off x="3933" y="3367"/>
              <a:ext cx="224" cy="337"/>
            </a:xfrm>
            <a:custGeom>
              <a:avLst/>
              <a:gdLst>
                <a:gd name="T0" fmla="*/ 1 w 448"/>
                <a:gd name="T1" fmla="*/ 1 h 673"/>
                <a:gd name="T2" fmla="*/ 1 w 448"/>
                <a:gd name="T3" fmla="*/ 1 h 673"/>
                <a:gd name="T4" fmla="*/ 1 w 448"/>
                <a:gd name="T5" fmla="*/ 1 h 673"/>
                <a:gd name="T6" fmla="*/ 1 w 448"/>
                <a:gd name="T7" fmla="*/ 1 h 673"/>
                <a:gd name="T8" fmla="*/ 1 w 448"/>
                <a:gd name="T9" fmla="*/ 1 h 673"/>
                <a:gd name="T10" fmla="*/ 1 w 448"/>
                <a:gd name="T11" fmla="*/ 1 h 673"/>
                <a:gd name="T12" fmla="*/ 1 w 448"/>
                <a:gd name="T13" fmla="*/ 0 h 673"/>
                <a:gd name="T14" fmla="*/ 1 w 448"/>
                <a:gd name="T15" fmla="*/ 1 h 673"/>
                <a:gd name="T16" fmla="*/ 1 w 448"/>
                <a:gd name="T17" fmla="*/ 1 h 673"/>
                <a:gd name="T18" fmla="*/ 1 w 448"/>
                <a:gd name="T19" fmla="*/ 1 h 673"/>
                <a:gd name="T20" fmla="*/ 1 w 448"/>
                <a:gd name="T21" fmla="*/ 1 h 673"/>
                <a:gd name="T22" fmla="*/ 1 w 448"/>
                <a:gd name="T23" fmla="*/ 1 h 673"/>
                <a:gd name="T24" fmla="*/ 1 w 448"/>
                <a:gd name="T25" fmla="*/ 1 h 673"/>
                <a:gd name="T26" fmla="*/ 1 w 448"/>
                <a:gd name="T27" fmla="*/ 1 h 673"/>
                <a:gd name="T28" fmla="*/ 1 w 448"/>
                <a:gd name="T29" fmla="*/ 1 h 673"/>
                <a:gd name="T30" fmla="*/ 1 w 448"/>
                <a:gd name="T31" fmla="*/ 1 h 673"/>
                <a:gd name="T32" fmla="*/ 1 w 448"/>
                <a:gd name="T33" fmla="*/ 1 h 673"/>
                <a:gd name="T34" fmla="*/ 1 w 448"/>
                <a:gd name="T35" fmla="*/ 1 h 673"/>
                <a:gd name="T36" fmla="*/ 1 w 448"/>
                <a:gd name="T37" fmla="*/ 1 h 673"/>
                <a:gd name="T38" fmla="*/ 1 w 448"/>
                <a:gd name="T39" fmla="*/ 1 h 673"/>
                <a:gd name="T40" fmla="*/ 1 w 448"/>
                <a:gd name="T41" fmla="*/ 1 h 673"/>
                <a:gd name="T42" fmla="*/ 0 w 448"/>
                <a:gd name="T43" fmla="*/ 1 h 673"/>
                <a:gd name="T44" fmla="*/ 0 w 448"/>
                <a:gd name="T45" fmla="*/ 1 h 673"/>
                <a:gd name="T46" fmla="*/ 1 w 448"/>
                <a:gd name="T47" fmla="*/ 1 h 673"/>
                <a:gd name="T48" fmla="*/ 1 w 448"/>
                <a:gd name="T49" fmla="*/ 1 h 673"/>
                <a:gd name="T50" fmla="*/ 1 w 448"/>
                <a:gd name="T51" fmla="*/ 1 h 673"/>
                <a:gd name="T52" fmla="*/ 1 w 448"/>
                <a:gd name="T53" fmla="*/ 1 h 673"/>
                <a:gd name="T54" fmla="*/ 1 w 448"/>
                <a:gd name="T55" fmla="*/ 1 h 673"/>
                <a:gd name="T56" fmla="*/ 1 w 448"/>
                <a:gd name="T57" fmla="*/ 1 h 673"/>
                <a:gd name="T58" fmla="*/ 1 w 448"/>
                <a:gd name="T59" fmla="*/ 1 h 673"/>
                <a:gd name="T60" fmla="*/ 1 w 448"/>
                <a:gd name="T61" fmla="*/ 1 h 673"/>
                <a:gd name="T62" fmla="*/ 1 w 448"/>
                <a:gd name="T63" fmla="*/ 1 h 673"/>
                <a:gd name="T64" fmla="*/ 1 w 448"/>
                <a:gd name="T65" fmla="*/ 1 h 673"/>
                <a:gd name="T66" fmla="*/ 1 w 448"/>
                <a:gd name="T67" fmla="*/ 1 h 6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8"/>
                <a:gd name="T103" fmla="*/ 0 h 673"/>
                <a:gd name="T104" fmla="*/ 448 w 448"/>
                <a:gd name="T105" fmla="*/ 673 h 6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8" h="673">
                  <a:moveTo>
                    <a:pt x="288" y="25"/>
                  </a:moveTo>
                  <a:lnTo>
                    <a:pt x="284" y="58"/>
                  </a:lnTo>
                  <a:lnTo>
                    <a:pt x="278" y="84"/>
                  </a:lnTo>
                  <a:lnTo>
                    <a:pt x="256" y="80"/>
                  </a:lnTo>
                  <a:lnTo>
                    <a:pt x="253" y="36"/>
                  </a:lnTo>
                  <a:lnTo>
                    <a:pt x="238" y="13"/>
                  </a:lnTo>
                  <a:lnTo>
                    <a:pt x="210" y="0"/>
                  </a:lnTo>
                  <a:lnTo>
                    <a:pt x="210" y="21"/>
                  </a:lnTo>
                  <a:lnTo>
                    <a:pt x="237" y="135"/>
                  </a:lnTo>
                  <a:lnTo>
                    <a:pt x="204" y="146"/>
                  </a:lnTo>
                  <a:lnTo>
                    <a:pt x="204" y="93"/>
                  </a:lnTo>
                  <a:lnTo>
                    <a:pt x="190" y="61"/>
                  </a:lnTo>
                  <a:lnTo>
                    <a:pt x="175" y="4"/>
                  </a:lnTo>
                  <a:lnTo>
                    <a:pt x="158" y="45"/>
                  </a:lnTo>
                  <a:lnTo>
                    <a:pt x="146" y="93"/>
                  </a:lnTo>
                  <a:lnTo>
                    <a:pt x="110" y="117"/>
                  </a:lnTo>
                  <a:lnTo>
                    <a:pt x="84" y="140"/>
                  </a:lnTo>
                  <a:lnTo>
                    <a:pt x="36" y="157"/>
                  </a:lnTo>
                  <a:lnTo>
                    <a:pt x="31" y="161"/>
                  </a:lnTo>
                  <a:lnTo>
                    <a:pt x="3" y="256"/>
                  </a:lnTo>
                  <a:lnTo>
                    <a:pt x="3" y="297"/>
                  </a:lnTo>
                  <a:lnTo>
                    <a:pt x="0" y="360"/>
                  </a:lnTo>
                  <a:lnTo>
                    <a:pt x="0" y="437"/>
                  </a:lnTo>
                  <a:lnTo>
                    <a:pt x="77" y="616"/>
                  </a:lnTo>
                  <a:lnTo>
                    <a:pt x="448" y="673"/>
                  </a:lnTo>
                  <a:lnTo>
                    <a:pt x="432" y="551"/>
                  </a:lnTo>
                  <a:lnTo>
                    <a:pt x="432" y="418"/>
                  </a:lnTo>
                  <a:lnTo>
                    <a:pt x="418" y="341"/>
                  </a:lnTo>
                  <a:lnTo>
                    <a:pt x="398" y="209"/>
                  </a:lnTo>
                  <a:lnTo>
                    <a:pt x="398" y="157"/>
                  </a:lnTo>
                  <a:lnTo>
                    <a:pt x="355" y="105"/>
                  </a:lnTo>
                  <a:lnTo>
                    <a:pt x="326" y="57"/>
                  </a:lnTo>
                  <a:lnTo>
                    <a:pt x="288" y="21"/>
                  </a:lnTo>
                  <a:lnTo>
                    <a:pt x="288" y="2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69" name="Oval 43"/>
            <p:cNvSpPr>
              <a:spLocks noChangeArrowheads="1"/>
            </p:cNvSpPr>
            <p:nvPr/>
          </p:nvSpPr>
          <p:spPr bwMode="auto">
            <a:xfrm>
              <a:off x="4057" y="3444"/>
              <a:ext cx="71" cy="86"/>
            </a:xfrm>
            <a:prstGeom prst="ellipse">
              <a:avLst/>
            </a:prstGeom>
            <a:solidFill>
              <a:srgbClr val="00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70" name="Oval 44"/>
            <p:cNvSpPr>
              <a:spLocks noChangeArrowheads="1"/>
            </p:cNvSpPr>
            <p:nvPr/>
          </p:nvSpPr>
          <p:spPr bwMode="auto">
            <a:xfrm>
              <a:off x="4043" y="3428"/>
              <a:ext cx="79" cy="96"/>
            </a:xfrm>
            <a:prstGeom prst="ellipse">
              <a:avLst/>
            </a:prstGeom>
            <a:solidFill>
              <a:srgbClr val="00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71" name="Freeform 45"/>
            <p:cNvSpPr>
              <a:spLocks/>
            </p:cNvSpPr>
            <p:nvPr/>
          </p:nvSpPr>
          <p:spPr bwMode="auto">
            <a:xfrm>
              <a:off x="4066" y="3475"/>
              <a:ext cx="54" cy="42"/>
            </a:xfrm>
            <a:custGeom>
              <a:avLst/>
              <a:gdLst>
                <a:gd name="T0" fmla="*/ 0 w 109"/>
                <a:gd name="T1" fmla="*/ 0 h 84"/>
                <a:gd name="T2" fmla="*/ 0 w 109"/>
                <a:gd name="T3" fmla="*/ 1 h 84"/>
                <a:gd name="T4" fmla="*/ 0 w 109"/>
                <a:gd name="T5" fmla="*/ 1 h 84"/>
                <a:gd name="T6" fmla="*/ 0 w 109"/>
                <a:gd name="T7" fmla="*/ 1 h 84"/>
                <a:gd name="T8" fmla="*/ 0 w 109"/>
                <a:gd name="T9" fmla="*/ 1 h 84"/>
                <a:gd name="T10" fmla="*/ 0 w 109"/>
                <a:gd name="T11" fmla="*/ 1 h 84"/>
                <a:gd name="T12" fmla="*/ 0 w 109"/>
                <a:gd name="T13" fmla="*/ 1 h 84"/>
                <a:gd name="T14" fmla="*/ 0 w 109"/>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109"/>
                <a:gd name="T25" fmla="*/ 0 h 84"/>
                <a:gd name="T26" fmla="*/ 109 w 109"/>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9" h="84">
                  <a:moveTo>
                    <a:pt x="109" y="0"/>
                  </a:moveTo>
                  <a:lnTo>
                    <a:pt x="74" y="62"/>
                  </a:lnTo>
                  <a:lnTo>
                    <a:pt x="47" y="74"/>
                  </a:lnTo>
                  <a:lnTo>
                    <a:pt x="0" y="68"/>
                  </a:lnTo>
                  <a:lnTo>
                    <a:pt x="38" y="84"/>
                  </a:lnTo>
                  <a:lnTo>
                    <a:pt x="73" y="76"/>
                  </a:lnTo>
                  <a:lnTo>
                    <a:pt x="99" y="47"/>
                  </a:lnTo>
                  <a:lnTo>
                    <a:pt x="109" y="0"/>
                  </a:lnTo>
                  <a:close/>
                </a:path>
              </a:pathLst>
            </a:custGeom>
            <a:solidFill>
              <a:srgbClr val="00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2" name="Freeform 46"/>
            <p:cNvSpPr>
              <a:spLocks/>
            </p:cNvSpPr>
            <p:nvPr/>
          </p:nvSpPr>
          <p:spPr bwMode="auto">
            <a:xfrm>
              <a:off x="4057" y="3448"/>
              <a:ext cx="32" cy="30"/>
            </a:xfrm>
            <a:custGeom>
              <a:avLst/>
              <a:gdLst>
                <a:gd name="T0" fmla="*/ 1 w 63"/>
                <a:gd name="T1" fmla="*/ 0 h 61"/>
                <a:gd name="T2" fmla="*/ 1 w 63"/>
                <a:gd name="T3" fmla="*/ 0 h 61"/>
                <a:gd name="T4" fmla="*/ 1 w 63"/>
                <a:gd name="T5" fmla="*/ 0 h 61"/>
                <a:gd name="T6" fmla="*/ 0 w 63"/>
                <a:gd name="T7" fmla="*/ 0 h 61"/>
                <a:gd name="T8" fmla="*/ 0 w 63"/>
                <a:gd name="T9" fmla="*/ 0 h 61"/>
                <a:gd name="T10" fmla="*/ 1 w 63"/>
                <a:gd name="T11" fmla="*/ 0 h 61"/>
                <a:gd name="T12" fmla="*/ 1 w 63"/>
                <a:gd name="T13" fmla="*/ 0 h 61"/>
                <a:gd name="T14" fmla="*/ 1 w 63"/>
                <a:gd name="T15" fmla="*/ 0 h 61"/>
                <a:gd name="T16" fmla="*/ 1 w 63"/>
                <a:gd name="T17" fmla="*/ 0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61"/>
                <a:gd name="T29" fmla="*/ 63 w 63"/>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61">
                  <a:moveTo>
                    <a:pt x="35" y="0"/>
                  </a:moveTo>
                  <a:lnTo>
                    <a:pt x="16" y="0"/>
                  </a:lnTo>
                  <a:lnTo>
                    <a:pt x="13" y="12"/>
                  </a:lnTo>
                  <a:lnTo>
                    <a:pt x="0" y="29"/>
                  </a:lnTo>
                  <a:lnTo>
                    <a:pt x="0" y="54"/>
                  </a:lnTo>
                  <a:lnTo>
                    <a:pt x="16" y="61"/>
                  </a:lnTo>
                  <a:lnTo>
                    <a:pt x="45" y="36"/>
                  </a:lnTo>
                  <a:lnTo>
                    <a:pt x="63" y="12"/>
                  </a:lnTo>
                  <a:lnTo>
                    <a:pt x="35" y="0"/>
                  </a:lnTo>
                  <a:close/>
                </a:path>
              </a:pathLst>
            </a:custGeom>
            <a:solidFill>
              <a:srgbClr val="00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3" name="Freeform 47"/>
            <p:cNvSpPr>
              <a:spLocks/>
            </p:cNvSpPr>
            <p:nvPr/>
          </p:nvSpPr>
          <p:spPr bwMode="auto">
            <a:xfrm>
              <a:off x="4061" y="3454"/>
              <a:ext cx="18" cy="17"/>
            </a:xfrm>
            <a:custGeom>
              <a:avLst/>
              <a:gdLst>
                <a:gd name="T0" fmla="*/ 1 w 35"/>
                <a:gd name="T1" fmla="*/ 1 h 33"/>
                <a:gd name="T2" fmla="*/ 1 w 35"/>
                <a:gd name="T3" fmla="*/ 0 h 33"/>
                <a:gd name="T4" fmla="*/ 1 w 35"/>
                <a:gd name="T5" fmla="*/ 0 h 33"/>
                <a:gd name="T6" fmla="*/ 1 w 35"/>
                <a:gd name="T7" fmla="*/ 1 h 33"/>
                <a:gd name="T8" fmla="*/ 1 w 35"/>
                <a:gd name="T9" fmla="*/ 1 h 33"/>
                <a:gd name="T10" fmla="*/ 0 w 35"/>
                <a:gd name="T11" fmla="*/ 1 h 33"/>
                <a:gd name="T12" fmla="*/ 1 w 35"/>
                <a:gd name="T13" fmla="*/ 1 h 33"/>
                <a:gd name="T14" fmla="*/ 0 60000 65536"/>
                <a:gd name="T15" fmla="*/ 0 60000 65536"/>
                <a:gd name="T16" fmla="*/ 0 60000 65536"/>
                <a:gd name="T17" fmla="*/ 0 60000 65536"/>
                <a:gd name="T18" fmla="*/ 0 60000 65536"/>
                <a:gd name="T19" fmla="*/ 0 60000 65536"/>
                <a:gd name="T20" fmla="*/ 0 60000 65536"/>
                <a:gd name="T21" fmla="*/ 0 w 35"/>
                <a:gd name="T22" fmla="*/ 0 h 33"/>
                <a:gd name="T23" fmla="*/ 35 w 3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33">
                  <a:moveTo>
                    <a:pt x="2" y="3"/>
                  </a:moveTo>
                  <a:lnTo>
                    <a:pt x="9" y="0"/>
                  </a:lnTo>
                  <a:lnTo>
                    <a:pt x="35" y="0"/>
                  </a:lnTo>
                  <a:lnTo>
                    <a:pt x="22" y="24"/>
                  </a:lnTo>
                  <a:lnTo>
                    <a:pt x="9" y="33"/>
                  </a:lnTo>
                  <a:lnTo>
                    <a:pt x="0" y="24"/>
                  </a:lnTo>
                  <a:lnTo>
                    <a:pt x="2" y="3"/>
                  </a:lnTo>
                  <a:close/>
                </a:path>
              </a:pathLst>
            </a:custGeom>
            <a:solidFill>
              <a:srgbClr val="00C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4" name="Oval 48"/>
            <p:cNvSpPr>
              <a:spLocks noChangeArrowheads="1"/>
            </p:cNvSpPr>
            <p:nvPr/>
          </p:nvSpPr>
          <p:spPr bwMode="auto">
            <a:xfrm>
              <a:off x="4071" y="3567"/>
              <a:ext cx="69" cy="73"/>
            </a:xfrm>
            <a:prstGeom prst="ellipse">
              <a:avLst/>
            </a:prstGeom>
            <a:solidFill>
              <a:srgbClr val="2800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75" name="Oval 49"/>
            <p:cNvSpPr>
              <a:spLocks noChangeArrowheads="1"/>
            </p:cNvSpPr>
            <p:nvPr/>
          </p:nvSpPr>
          <p:spPr bwMode="auto">
            <a:xfrm>
              <a:off x="4061" y="3555"/>
              <a:ext cx="73" cy="73"/>
            </a:xfrm>
            <a:prstGeom prst="ellipse">
              <a:avLst/>
            </a:prstGeom>
            <a:solidFill>
              <a:srgbClr val="28007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76" name="Freeform 50"/>
            <p:cNvSpPr>
              <a:spLocks/>
            </p:cNvSpPr>
            <p:nvPr/>
          </p:nvSpPr>
          <p:spPr bwMode="auto">
            <a:xfrm>
              <a:off x="4080" y="3589"/>
              <a:ext cx="50" cy="38"/>
            </a:xfrm>
            <a:custGeom>
              <a:avLst/>
              <a:gdLst>
                <a:gd name="T0" fmla="*/ 1 w 100"/>
                <a:gd name="T1" fmla="*/ 0 h 76"/>
                <a:gd name="T2" fmla="*/ 1 w 100"/>
                <a:gd name="T3" fmla="*/ 1 h 76"/>
                <a:gd name="T4" fmla="*/ 1 w 100"/>
                <a:gd name="T5" fmla="*/ 1 h 76"/>
                <a:gd name="T6" fmla="*/ 1 w 100"/>
                <a:gd name="T7" fmla="*/ 1 h 76"/>
                <a:gd name="T8" fmla="*/ 0 w 100"/>
                <a:gd name="T9" fmla="*/ 1 h 76"/>
                <a:gd name="T10" fmla="*/ 1 w 100"/>
                <a:gd name="T11" fmla="*/ 1 h 76"/>
                <a:gd name="T12" fmla="*/ 1 w 100"/>
                <a:gd name="T13" fmla="*/ 1 h 76"/>
                <a:gd name="T14" fmla="*/ 1 w 100"/>
                <a:gd name="T15" fmla="*/ 0 h 76"/>
                <a:gd name="T16" fmla="*/ 1 w 100"/>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76"/>
                <a:gd name="T29" fmla="*/ 100 w 100"/>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76">
                  <a:moveTo>
                    <a:pt x="95" y="0"/>
                  </a:moveTo>
                  <a:lnTo>
                    <a:pt x="67" y="50"/>
                  </a:lnTo>
                  <a:lnTo>
                    <a:pt x="42" y="62"/>
                  </a:lnTo>
                  <a:lnTo>
                    <a:pt x="24" y="64"/>
                  </a:lnTo>
                  <a:lnTo>
                    <a:pt x="0" y="65"/>
                  </a:lnTo>
                  <a:lnTo>
                    <a:pt x="32" y="76"/>
                  </a:lnTo>
                  <a:lnTo>
                    <a:pt x="64" y="67"/>
                  </a:lnTo>
                  <a:lnTo>
                    <a:pt x="100" y="0"/>
                  </a:lnTo>
                  <a:lnTo>
                    <a:pt x="95" y="0"/>
                  </a:lnTo>
                  <a:close/>
                </a:path>
              </a:pathLst>
            </a:custGeom>
            <a:solidFill>
              <a:srgbClr val="280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7" name="Freeform 51"/>
            <p:cNvSpPr>
              <a:spLocks/>
            </p:cNvSpPr>
            <p:nvPr/>
          </p:nvSpPr>
          <p:spPr bwMode="auto">
            <a:xfrm>
              <a:off x="4071" y="3567"/>
              <a:ext cx="28" cy="25"/>
            </a:xfrm>
            <a:custGeom>
              <a:avLst/>
              <a:gdLst>
                <a:gd name="T0" fmla="*/ 1 w 56"/>
                <a:gd name="T1" fmla="*/ 0 h 49"/>
                <a:gd name="T2" fmla="*/ 1 w 56"/>
                <a:gd name="T3" fmla="*/ 0 h 49"/>
                <a:gd name="T4" fmla="*/ 1 w 56"/>
                <a:gd name="T5" fmla="*/ 1 h 49"/>
                <a:gd name="T6" fmla="*/ 0 w 56"/>
                <a:gd name="T7" fmla="*/ 1 h 49"/>
                <a:gd name="T8" fmla="*/ 0 w 56"/>
                <a:gd name="T9" fmla="*/ 1 h 49"/>
                <a:gd name="T10" fmla="*/ 1 w 56"/>
                <a:gd name="T11" fmla="*/ 1 h 49"/>
                <a:gd name="T12" fmla="*/ 1 w 56"/>
                <a:gd name="T13" fmla="*/ 1 h 49"/>
                <a:gd name="T14" fmla="*/ 1 w 56"/>
                <a:gd name="T15" fmla="*/ 0 h 49"/>
                <a:gd name="T16" fmla="*/ 1 w 56"/>
                <a:gd name="T17" fmla="*/ 0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9"/>
                <a:gd name="T29" fmla="*/ 56 w 56"/>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9">
                  <a:moveTo>
                    <a:pt x="39" y="0"/>
                  </a:moveTo>
                  <a:lnTo>
                    <a:pt x="21" y="0"/>
                  </a:lnTo>
                  <a:lnTo>
                    <a:pt x="15" y="6"/>
                  </a:lnTo>
                  <a:lnTo>
                    <a:pt x="0" y="21"/>
                  </a:lnTo>
                  <a:lnTo>
                    <a:pt x="0" y="43"/>
                  </a:lnTo>
                  <a:lnTo>
                    <a:pt x="24" y="49"/>
                  </a:lnTo>
                  <a:lnTo>
                    <a:pt x="47" y="27"/>
                  </a:lnTo>
                  <a:lnTo>
                    <a:pt x="56" y="0"/>
                  </a:lnTo>
                  <a:lnTo>
                    <a:pt x="39" y="0"/>
                  </a:lnTo>
                  <a:close/>
                </a:path>
              </a:pathLst>
            </a:custGeom>
            <a:solidFill>
              <a:srgbClr val="280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8" name="Freeform 52"/>
            <p:cNvSpPr>
              <a:spLocks/>
            </p:cNvSpPr>
            <p:nvPr/>
          </p:nvSpPr>
          <p:spPr bwMode="auto">
            <a:xfrm>
              <a:off x="4076" y="3570"/>
              <a:ext cx="15" cy="12"/>
            </a:xfrm>
            <a:custGeom>
              <a:avLst/>
              <a:gdLst>
                <a:gd name="T0" fmla="*/ 0 w 30"/>
                <a:gd name="T1" fmla="*/ 1 h 24"/>
                <a:gd name="T2" fmla="*/ 1 w 30"/>
                <a:gd name="T3" fmla="*/ 0 h 24"/>
                <a:gd name="T4" fmla="*/ 1 w 30"/>
                <a:gd name="T5" fmla="*/ 0 h 24"/>
                <a:gd name="T6" fmla="*/ 1 w 30"/>
                <a:gd name="T7" fmla="*/ 1 h 24"/>
                <a:gd name="T8" fmla="*/ 1 w 30"/>
                <a:gd name="T9" fmla="*/ 1 h 24"/>
                <a:gd name="T10" fmla="*/ 0 w 30"/>
                <a:gd name="T11" fmla="*/ 1 h 24"/>
                <a:gd name="T12" fmla="*/ 0 w 30"/>
                <a:gd name="T13" fmla="*/ 1 h 24"/>
                <a:gd name="T14" fmla="*/ 0 60000 65536"/>
                <a:gd name="T15" fmla="*/ 0 60000 65536"/>
                <a:gd name="T16" fmla="*/ 0 60000 65536"/>
                <a:gd name="T17" fmla="*/ 0 60000 65536"/>
                <a:gd name="T18" fmla="*/ 0 60000 65536"/>
                <a:gd name="T19" fmla="*/ 0 60000 65536"/>
                <a:gd name="T20" fmla="*/ 0 60000 65536"/>
                <a:gd name="T21" fmla="*/ 0 w 30"/>
                <a:gd name="T22" fmla="*/ 0 h 24"/>
                <a:gd name="T23" fmla="*/ 30 w 3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24">
                  <a:moveTo>
                    <a:pt x="0" y="15"/>
                  </a:moveTo>
                  <a:lnTo>
                    <a:pt x="15" y="0"/>
                  </a:lnTo>
                  <a:lnTo>
                    <a:pt x="30" y="0"/>
                  </a:lnTo>
                  <a:lnTo>
                    <a:pt x="21" y="21"/>
                  </a:lnTo>
                  <a:lnTo>
                    <a:pt x="9" y="24"/>
                  </a:lnTo>
                  <a:lnTo>
                    <a:pt x="0" y="21"/>
                  </a:lnTo>
                  <a:lnTo>
                    <a:pt x="0" y="15"/>
                  </a:lnTo>
                  <a:close/>
                </a:path>
              </a:pathLst>
            </a:custGeom>
            <a:solidFill>
              <a:srgbClr val="2800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79" name="Oval 53"/>
            <p:cNvSpPr>
              <a:spLocks noChangeArrowheads="1"/>
            </p:cNvSpPr>
            <p:nvPr/>
          </p:nvSpPr>
          <p:spPr bwMode="auto">
            <a:xfrm>
              <a:off x="3993" y="3581"/>
              <a:ext cx="58" cy="60"/>
            </a:xfrm>
            <a:prstGeom prst="ellipse">
              <a:avLst/>
            </a:prstGeom>
            <a:solidFill>
              <a:srgbClr val="FFAD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80" name="Oval 54"/>
            <p:cNvSpPr>
              <a:spLocks noChangeArrowheads="1"/>
            </p:cNvSpPr>
            <p:nvPr/>
          </p:nvSpPr>
          <p:spPr bwMode="auto">
            <a:xfrm>
              <a:off x="3983" y="3582"/>
              <a:ext cx="61" cy="72"/>
            </a:xfrm>
            <a:prstGeom prst="ellipse">
              <a:avLst/>
            </a:prstGeom>
            <a:solidFill>
              <a:srgbClr val="FFAD2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81" name="Freeform 55"/>
            <p:cNvSpPr>
              <a:spLocks/>
            </p:cNvSpPr>
            <p:nvPr/>
          </p:nvSpPr>
          <p:spPr bwMode="auto">
            <a:xfrm>
              <a:off x="4002" y="3589"/>
              <a:ext cx="41" cy="33"/>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67"/>
                <a:gd name="T26" fmla="*/ 83 w 8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67">
                  <a:moveTo>
                    <a:pt x="77" y="67"/>
                  </a:moveTo>
                  <a:lnTo>
                    <a:pt x="53" y="16"/>
                  </a:lnTo>
                  <a:lnTo>
                    <a:pt x="32" y="5"/>
                  </a:lnTo>
                  <a:lnTo>
                    <a:pt x="0" y="11"/>
                  </a:lnTo>
                  <a:lnTo>
                    <a:pt x="24" y="0"/>
                  </a:lnTo>
                  <a:lnTo>
                    <a:pt x="50" y="6"/>
                  </a:lnTo>
                  <a:lnTo>
                    <a:pt x="83" y="67"/>
                  </a:lnTo>
                  <a:lnTo>
                    <a:pt x="77" y="67"/>
                  </a:lnTo>
                  <a:close/>
                </a:path>
              </a:pathLst>
            </a:custGeom>
            <a:solidFill>
              <a:srgbClr val="FFA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2" name="Freeform 56"/>
            <p:cNvSpPr>
              <a:spLocks/>
            </p:cNvSpPr>
            <p:nvPr/>
          </p:nvSpPr>
          <p:spPr bwMode="auto">
            <a:xfrm>
              <a:off x="3990" y="3622"/>
              <a:ext cx="27" cy="16"/>
            </a:xfrm>
            <a:custGeom>
              <a:avLst/>
              <a:gdLst>
                <a:gd name="T0" fmla="*/ 1 w 53"/>
                <a:gd name="T1" fmla="*/ 1 h 32"/>
                <a:gd name="T2" fmla="*/ 1 w 53"/>
                <a:gd name="T3" fmla="*/ 1 h 32"/>
                <a:gd name="T4" fmla="*/ 1 w 53"/>
                <a:gd name="T5" fmla="*/ 1 h 32"/>
                <a:gd name="T6" fmla="*/ 1 w 53"/>
                <a:gd name="T7" fmla="*/ 1 h 32"/>
                <a:gd name="T8" fmla="*/ 0 w 53"/>
                <a:gd name="T9" fmla="*/ 0 h 32"/>
                <a:gd name="T10" fmla="*/ 1 w 53"/>
                <a:gd name="T11" fmla="*/ 0 h 32"/>
                <a:gd name="T12" fmla="*/ 1 w 53"/>
                <a:gd name="T13" fmla="*/ 0 h 32"/>
                <a:gd name="T14" fmla="*/ 1 w 53"/>
                <a:gd name="T15" fmla="*/ 1 h 32"/>
                <a:gd name="T16" fmla="*/ 1 w 53"/>
                <a:gd name="T17" fmla="*/ 1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32"/>
                <a:gd name="T29" fmla="*/ 53 w 5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32">
                  <a:moveTo>
                    <a:pt x="31" y="32"/>
                  </a:moveTo>
                  <a:lnTo>
                    <a:pt x="23" y="32"/>
                  </a:lnTo>
                  <a:lnTo>
                    <a:pt x="11" y="27"/>
                  </a:lnTo>
                  <a:lnTo>
                    <a:pt x="6" y="12"/>
                  </a:lnTo>
                  <a:lnTo>
                    <a:pt x="0" y="0"/>
                  </a:lnTo>
                  <a:lnTo>
                    <a:pt x="23" y="0"/>
                  </a:lnTo>
                  <a:lnTo>
                    <a:pt x="40" y="0"/>
                  </a:lnTo>
                  <a:lnTo>
                    <a:pt x="53" y="27"/>
                  </a:lnTo>
                  <a:lnTo>
                    <a:pt x="31" y="32"/>
                  </a:lnTo>
                  <a:close/>
                </a:path>
              </a:pathLst>
            </a:custGeom>
            <a:solidFill>
              <a:srgbClr val="FFA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3" name="Freeform 57"/>
            <p:cNvSpPr>
              <a:spLocks/>
            </p:cNvSpPr>
            <p:nvPr/>
          </p:nvSpPr>
          <p:spPr bwMode="auto">
            <a:xfrm>
              <a:off x="3996" y="3622"/>
              <a:ext cx="14" cy="14"/>
            </a:xfrm>
            <a:custGeom>
              <a:avLst/>
              <a:gdLst>
                <a:gd name="T0" fmla="*/ 0 w 29"/>
                <a:gd name="T1" fmla="*/ 1 h 27"/>
                <a:gd name="T2" fmla="*/ 0 w 29"/>
                <a:gd name="T3" fmla="*/ 1 h 27"/>
                <a:gd name="T4" fmla="*/ 0 w 29"/>
                <a:gd name="T5" fmla="*/ 1 h 27"/>
                <a:gd name="T6" fmla="*/ 0 w 29"/>
                <a:gd name="T7" fmla="*/ 1 h 27"/>
                <a:gd name="T8" fmla="*/ 0 w 29"/>
                <a:gd name="T9" fmla="*/ 0 h 27"/>
                <a:gd name="T10" fmla="*/ 0 w 29"/>
                <a:gd name="T11" fmla="*/ 0 h 27"/>
                <a:gd name="T12" fmla="*/ 0 w 29"/>
                <a:gd name="T13" fmla="*/ 1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12"/>
                  </a:moveTo>
                  <a:lnTo>
                    <a:pt x="12" y="27"/>
                  </a:lnTo>
                  <a:lnTo>
                    <a:pt x="29" y="27"/>
                  </a:lnTo>
                  <a:lnTo>
                    <a:pt x="12" y="4"/>
                  </a:lnTo>
                  <a:lnTo>
                    <a:pt x="6" y="0"/>
                  </a:lnTo>
                  <a:lnTo>
                    <a:pt x="0" y="0"/>
                  </a:lnTo>
                  <a:lnTo>
                    <a:pt x="0" y="12"/>
                  </a:lnTo>
                  <a:close/>
                </a:path>
              </a:pathLst>
            </a:custGeom>
            <a:solidFill>
              <a:srgbClr val="FFA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4" name="Oval 58"/>
            <p:cNvSpPr>
              <a:spLocks noChangeArrowheads="1"/>
            </p:cNvSpPr>
            <p:nvPr/>
          </p:nvSpPr>
          <p:spPr bwMode="auto">
            <a:xfrm>
              <a:off x="3975" y="3484"/>
              <a:ext cx="64" cy="64"/>
            </a:xfrm>
            <a:prstGeom prst="ellipse">
              <a:avLst/>
            </a:prstGeom>
            <a:solidFill>
              <a:srgbClr val="FF95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85" name="Oval 59"/>
            <p:cNvSpPr>
              <a:spLocks noChangeArrowheads="1"/>
            </p:cNvSpPr>
            <p:nvPr/>
          </p:nvSpPr>
          <p:spPr bwMode="auto">
            <a:xfrm>
              <a:off x="3964" y="3472"/>
              <a:ext cx="69" cy="73"/>
            </a:xfrm>
            <a:prstGeom prst="ellipse">
              <a:avLst/>
            </a:prstGeom>
            <a:solidFill>
              <a:srgbClr val="FF956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sp>
          <p:nvSpPr>
            <p:cNvPr id="18486" name="Freeform 60"/>
            <p:cNvSpPr>
              <a:spLocks/>
            </p:cNvSpPr>
            <p:nvPr/>
          </p:nvSpPr>
          <p:spPr bwMode="auto">
            <a:xfrm>
              <a:off x="3983" y="3507"/>
              <a:ext cx="47" cy="30"/>
            </a:xfrm>
            <a:custGeom>
              <a:avLst/>
              <a:gdLst>
                <a:gd name="T0" fmla="*/ 0 w 95"/>
                <a:gd name="T1" fmla="*/ 0 h 60"/>
                <a:gd name="T2" fmla="*/ 0 w 95"/>
                <a:gd name="T3" fmla="*/ 1 h 60"/>
                <a:gd name="T4" fmla="*/ 0 w 95"/>
                <a:gd name="T5" fmla="*/ 1 h 60"/>
                <a:gd name="T6" fmla="*/ 0 w 95"/>
                <a:gd name="T7" fmla="*/ 1 h 60"/>
                <a:gd name="T8" fmla="*/ 0 w 95"/>
                <a:gd name="T9" fmla="*/ 1 h 60"/>
                <a:gd name="T10" fmla="*/ 0 w 95"/>
                <a:gd name="T11" fmla="*/ 1 h 60"/>
                <a:gd name="T12" fmla="*/ 0 w 95"/>
                <a:gd name="T13" fmla="*/ 1 h 60"/>
                <a:gd name="T14" fmla="*/ 0 w 95"/>
                <a:gd name="T15" fmla="*/ 1 h 60"/>
                <a:gd name="T16" fmla="*/ 0 w 95"/>
                <a:gd name="T17" fmla="*/ 0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60"/>
                <a:gd name="T29" fmla="*/ 95 w 95"/>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60">
                  <a:moveTo>
                    <a:pt x="95" y="0"/>
                  </a:moveTo>
                  <a:lnTo>
                    <a:pt x="64" y="44"/>
                  </a:lnTo>
                  <a:lnTo>
                    <a:pt x="40" y="54"/>
                  </a:lnTo>
                  <a:lnTo>
                    <a:pt x="23" y="56"/>
                  </a:lnTo>
                  <a:lnTo>
                    <a:pt x="0" y="51"/>
                  </a:lnTo>
                  <a:lnTo>
                    <a:pt x="31" y="60"/>
                  </a:lnTo>
                  <a:lnTo>
                    <a:pt x="61" y="54"/>
                  </a:lnTo>
                  <a:lnTo>
                    <a:pt x="85" y="35"/>
                  </a:lnTo>
                  <a:lnTo>
                    <a:pt x="95" y="0"/>
                  </a:lnTo>
                  <a:close/>
                </a:path>
              </a:pathLst>
            </a:custGeom>
            <a:solidFill>
              <a:srgbClr val="FF9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7" name="Freeform 61"/>
            <p:cNvSpPr>
              <a:spLocks/>
            </p:cNvSpPr>
            <p:nvPr/>
          </p:nvSpPr>
          <p:spPr bwMode="auto">
            <a:xfrm>
              <a:off x="3975" y="3487"/>
              <a:ext cx="27" cy="22"/>
            </a:xfrm>
            <a:custGeom>
              <a:avLst/>
              <a:gdLst>
                <a:gd name="T0" fmla="*/ 1 w 53"/>
                <a:gd name="T1" fmla="*/ 0 h 45"/>
                <a:gd name="T2" fmla="*/ 1 w 53"/>
                <a:gd name="T3" fmla="*/ 0 h 45"/>
                <a:gd name="T4" fmla="*/ 1 w 53"/>
                <a:gd name="T5" fmla="*/ 0 h 45"/>
                <a:gd name="T6" fmla="*/ 0 w 53"/>
                <a:gd name="T7" fmla="*/ 0 h 45"/>
                <a:gd name="T8" fmla="*/ 0 w 53"/>
                <a:gd name="T9" fmla="*/ 0 h 45"/>
                <a:gd name="T10" fmla="*/ 1 w 53"/>
                <a:gd name="T11" fmla="*/ 0 h 45"/>
                <a:gd name="T12" fmla="*/ 1 w 53"/>
                <a:gd name="T13" fmla="*/ 0 h 45"/>
                <a:gd name="T14" fmla="*/ 1 w 53"/>
                <a:gd name="T15" fmla="*/ 0 h 45"/>
                <a:gd name="T16" fmla="*/ 1 w 5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45"/>
                <a:gd name="T29" fmla="*/ 53 w 53"/>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45">
                  <a:moveTo>
                    <a:pt x="30" y="0"/>
                  </a:moveTo>
                  <a:lnTo>
                    <a:pt x="15" y="0"/>
                  </a:lnTo>
                  <a:lnTo>
                    <a:pt x="5" y="5"/>
                  </a:lnTo>
                  <a:lnTo>
                    <a:pt x="0" y="18"/>
                  </a:lnTo>
                  <a:lnTo>
                    <a:pt x="0" y="41"/>
                  </a:lnTo>
                  <a:lnTo>
                    <a:pt x="15" y="45"/>
                  </a:lnTo>
                  <a:lnTo>
                    <a:pt x="46" y="26"/>
                  </a:lnTo>
                  <a:lnTo>
                    <a:pt x="53" y="5"/>
                  </a:lnTo>
                  <a:lnTo>
                    <a:pt x="30" y="0"/>
                  </a:lnTo>
                  <a:close/>
                </a:path>
              </a:pathLst>
            </a:custGeom>
            <a:solidFill>
              <a:srgbClr val="FF9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88" name="Freeform 62"/>
            <p:cNvSpPr>
              <a:spLocks/>
            </p:cNvSpPr>
            <p:nvPr/>
          </p:nvSpPr>
          <p:spPr bwMode="auto">
            <a:xfrm>
              <a:off x="3977" y="3489"/>
              <a:ext cx="13" cy="12"/>
            </a:xfrm>
            <a:custGeom>
              <a:avLst/>
              <a:gdLst>
                <a:gd name="T0" fmla="*/ 0 w 27"/>
                <a:gd name="T1" fmla="*/ 1 h 24"/>
                <a:gd name="T2" fmla="*/ 0 w 27"/>
                <a:gd name="T3" fmla="*/ 0 h 24"/>
                <a:gd name="T4" fmla="*/ 0 w 27"/>
                <a:gd name="T5" fmla="*/ 0 h 24"/>
                <a:gd name="T6" fmla="*/ 0 w 27"/>
                <a:gd name="T7" fmla="*/ 1 h 24"/>
                <a:gd name="T8" fmla="*/ 0 w 27"/>
                <a:gd name="T9" fmla="*/ 1 h 24"/>
                <a:gd name="T10" fmla="*/ 0 w 27"/>
                <a:gd name="T11" fmla="*/ 1 h 24"/>
                <a:gd name="T12" fmla="*/ 0 w 27"/>
                <a:gd name="T13" fmla="*/ 1 h 24"/>
                <a:gd name="T14" fmla="*/ 0 60000 65536"/>
                <a:gd name="T15" fmla="*/ 0 60000 65536"/>
                <a:gd name="T16" fmla="*/ 0 60000 65536"/>
                <a:gd name="T17" fmla="*/ 0 60000 65536"/>
                <a:gd name="T18" fmla="*/ 0 60000 65536"/>
                <a:gd name="T19" fmla="*/ 0 60000 65536"/>
                <a:gd name="T20" fmla="*/ 0 60000 65536"/>
                <a:gd name="T21" fmla="*/ 0 w 27"/>
                <a:gd name="T22" fmla="*/ 0 h 24"/>
                <a:gd name="T23" fmla="*/ 27 w 2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24">
                  <a:moveTo>
                    <a:pt x="2" y="13"/>
                  </a:moveTo>
                  <a:lnTo>
                    <a:pt x="12" y="0"/>
                  </a:lnTo>
                  <a:lnTo>
                    <a:pt x="27" y="0"/>
                  </a:lnTo>
                  <a:lnTo>
                    <a:pt x="23" y="21"/>
                  </a:lnTo>
                  <a:lnTo>
                    <a:pt x="9" y="24"/>
                  </a:lnTo>
                  <a:lnTo>
                    <a:pt x="0" y="21"/>
                  </a:lnTo>
                  <a:lnTo>
                    <a:pt x="2" y="13"/>
                  </a:lnTo>
                  <a:close/>
                </a:path>
              </a:pathLst>
            </a:custGeom>
            <a:solidFill>
              <a:srgbClr val="FF9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2415" name="Text Box 63"/>
            <p:cNvSpPr txBox="1">
              <a:spLocks noChangeArrowheads="1"/>
            </p:cNvSpPr>
            <p:nvPr/>
          </p:nvSpPr>
          <p:spPr bwMode="auto">
            <a:xfrm>
              <a:off x="4827" y="2496"/>
              <a:ext cx="558" cy="205"/>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algn="ctr" eaLnBrk="1" hangingPunct="1">
                <a:lnSpc>
                  <a:spcPct val="100000"/>
                </a:lnSpc>
                <a:spcBef>
                  <a:spcPct val="0"/>
                </a:spcBef>
                <a:buFontTx/>
                <a:buNone/>
              </a:pPr>
              <a:r>
                <a:rPr lang="en-US" altLang="x-none" sz="1200" b="1" i="1" dirty="0">
                  <a:effectLst>
                    <a:outerShdw blurRad="38100" dist="38100" dir="2700000" algn="tl">
                      <a:srgbClr val="C0C0C0"/>
                    </a:outerShdw>
                  </a:effectLst>
                </a:rPr>
                <a:t>Ag Policy</a:t>
              </a:r>
            </a:p>
          </p:txBody>
        </p:sp>
        <p:sp>
          <p:nvSpPr>
            <p:cNvPr id="18490" name="Oval 64"/>
            <p:cNvSpPr>
              <a:spLocks noChangeArrowheads="1"/>
            </p:cNvSpPr>
            <p:nvPr/>
          </p:nvSpPr>
          <p:spPr bwMode="auto">
            <a:xfrm>
              <a:off x="4030" y="3340"/>
              <a:ext cx="54" cy="61"/>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Tahoma" charset="0"/>
                  <a:ea typeface="ＭＳ Ｐゴシック" charset="-128"/>
                </a:defRPr>
              </a:lvl1pPr>
              <a:lvl2pPr marL="742950" indent="-285750" eaLnBrk="0" hangingPunct="0">
                <a:defRPr sz="2000">
                  <a:solidFill>
                    <a:schemeClr val="tx1"/>
                  </a:solidFill>
                  <a:latin typeface="Tahoma" charset="0"/>
                  <a:ea typeface="ＭＳ Ｐゴシック" charset="-128"/>
                </a:defRPr>
              </a:lvl2pPr>
              <a:lvl3pPr marL="1143000" indent="-228600" eaLnBrk="0" hangingPunct="0">
                <a:defRPr sz="2000">
                  <a:solidFill>
                    <a:schemeClr val="tx1"/>
                  </a:solidFill>
                  <a:latin typeface="Tahoma" charset="0"/>
                  <a:ea typeface="ＭＳ Ｐゴシック" charset="-128"/>
                </a:defRPr>
              </a:lvl3pPr>
              <a:lvl4pPr marL="1600200" indent="-228600" eaLnBrk="0" hangingPunct="0">
                <a:defRPr sz="2000">
                  <a:solidFill>
                    <a:schemeClr val="tx1"/>
                  </a:solidFill>
                  <a:latin typeface="Tahoma" charset="0"/>
                  <a:ea typeface="ＭＳ Ｐゴシック" charset="-128"/>
                </a:defRPr>
              </a:lvl4pPr>
              <a:lvl5pPr marL="2057400" indent="-228600" eaLnBrk="0" hangingPunct="0">
                <a:defRPr sz="2000">
                  <a:solidFill>
                    <a:schemeClr val="tx1"/>
                  </a:solidFill>
                  <a:latin typeface="Tahoma" charset="0"/>
                  <a:ea typeface="ＭＳ Ｐゴシック" charset="-128"/>
                </a:defRPr>
              </a:lvl5pPr>
              <a:lvl6pPr marL="25146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6pPr>
              <a:lvl7pPr marL="29718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7pPr>
              <a:lvl8pPr marL="34290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8pPr>
              <a:lvl9pPr marL="3886200" indent="-228600" eaLnBrk="0" fontAlgn="base" hangingPunct="0">
                <a:lnSpc>
                  <a:spcPct val="90000"/>
                </a:lnSpc>
                <a:spcBef>
                  <a:spcPct val="50000"/>
                </a:spcBef>
                <a:spcAft>
                  <a:spcPct val="0"/>
                </a:spcAft>
                <a:buFont typeface="Wingdings" charset="2"/>
                <a:defRPr sz="2000">
                  <a:solidFill>
                    <a:schemeClr val="tx1"/>
                  </a:solidFill>
                  <a:latin typeface="Tahoma" charset="0"/>
                  <a:ea typeface="ＭＳ Ｐゴシック" charset="-128"/>
                </a:defRPr>
              </a:lvl9pPr>
            </a:lstStyle>
            <a:p>
              <a:pPr eaLnBrk="1" hangingPunct="1"/>
              <a:endParaRPr lang="x-none" altLang="x-none"/>
            </a:p>
          </p:txBody>
        </p:sp>
      </p:grpSp>
    </p:spTree>
    <p:extLst>
      <p:ext uri="{BB962C8B-B14F-4D97-AF65-F5344CB8AC3E}">
        <p14:creationId xmlns:p14="http://schemas.microsoft.com/office/powerpoint/2010/main" val="2887037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2424918"/>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85F4BF08-6F7B-AB4F-BF66-11C91E642EDA}"/>
              </a:ext>
            </a:extLst>
          </p:cNvPr>
          <p:cNvSpPr txBox="1">
            <a:spLocks/>
          </p:cNvSpPr>
          <p:nvPr/>
        </p:nvSpPr>
        <p:spPr>
          <a:xfrm>
            <a:off x="149087" y="2650560"/>
            <a:ext cx="8842513" cy="132556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Next Farm Bill:</a:t>
            </a:r>
          </a:p>
          <a:p>
            <a:pPr algn="ctr">
              <a:lnSpc>
                <a:spcPct val="110000"/>
              </a:lnSpc>
            </a:pPr>
            <a:r>
              <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rPr>
              <a:t>Improving the Farm Safety Net</a:t>
            </a:r>
          </a:p>
        </p:txBody>
      </p:sp>
      <p:sp>
        <p:nvSpPr>
          <p:cNvPr id="8" name="Rectangle 5">
            <a:extLst>
              <a:ext uri="{FF2B5EF4-FFF2-40B4-BE49-F238E27FC236}">
                <a16:creationId xmlns:a16="http://schemas.microsoft.com/office/drawing/2014/main" id="{D6E7B422-6842-C94C-9341-DAD09D9091E3}"/>
              </a:ext>
            </a:extLst>
          </p:cNvPr>
          <p:cNvSpPr>
            <a:spLocks noChangeArrowheads="1"/>
          </p:cNvSpPr>
          <p:nvPr/>
        </p:nvSpPr>
        <p:spPr bwMode="auto">
          <a:xfrm>
            <a:off x="19042" y="413775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223519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ECC7C-3B0D-F624-5E73-ABCE3F55DDA0}"/>
              </a:ext>
            </a:extLst>
          </p:cNvPr>
          <p:cNvSpPr>
            <a:spLocks noGrp="1"/>
          </p:cNvSpPr>
          <p:nvPr>
            <p:ph idx="1"/>
          </p:nvPr>
        </p:nvSpPr>
        <p:spPr>
          <a:xfrm>
            <a:off x="428979" y="1539184"/>
            <a:ext cx="8421510" cy="5170311"/>
          </a:xfrm>
        </p:spPr>
        <p:txBody>
          <a:bodyPr>
            <a:normAutofit lnSpcReduction="10000"/>
          </a:bodyPr>
          <a:lstStyle/>
          <a:p>
            <a:pPr>
              <a:spcBef>
                <a:spcPts val="2400"/>
              </a:spcBef>
            </a:pPr>
            <a:r>
              <a:rPr lang="en-US" dirty="0">
                <a:latin typeface="Tahoma" panose="020B0604030504040204" pitchFamily="34" charset="0"/>
                <a:ea typeface="Tahoma" panose="020B0604030504040204" pitchFamily="34" charset="0"/>
                <a:cs typeface="Tahoma" panose="020B0604030504040204" pitchFamily="34" charset="0"/>
              </a:rPr>
              <a:t>Statutory Reference Prices Set By Congress</a:t>
            </a:r>
          </a:p>
          <a:p>
            <a:pPr>
              <a:spcBef>
                <a:spcPts val="2400"/>
              </a:spcBef>
            </a:pPr>
            <a:r>
              <a:rPr lang="en-US" dirty="0">
                <a:latin typeface="Tahoma" panose="020B0604030504040204" pitchFamily="34" charset="0"/>
                <a:ea typeface="Tahoma" panose="020B0604030504040204" pitchFamily="34" charset="0"/>
                <a:cs typeface="Tahoma" panose="020B0604030504040204" pitchFamily="34" charset="0"/>
              </a:rPr>
              <a:t>Effective Reference Price Can Move Up If Prices Move Up</a:t>
            </a:r>
          </a:p>
          <a:p>
            <a:pPr lvl="1">
              <a:spcBef>
                <a:spcPts val="2400"/>
              </a:spcBef>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85% of the Olympic average price for the 5 most recent completed crop years but capped at 115% of the statutory reference price [NOTE:  USDA lagged by one year.] </a:t>
            </a:r>
          </a:p>
          <a:p>
            <a:pPr lvl="1">
              <a:spcBef>
                <a:spcPts val="2400"/>
              </a:spcBef>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Given the 85% factor in the escalator calculation, average market price during the calculation window must exceed the statutory reference price by more than 15% for the escalator to increase the reference price. </a:t>
            </a:r>
          </a:p>
          <a:p>
            <a:pPr>
              <a:spcBef>
                <a:spcPts val="2400"/>
              </a:spcBef>
            </a:pPr>
            <a:r>
              <a:rPr lang="en-US" dirty="0">
                <a:latin typeface="Tahoma" panose="020B0604030504040204" pitchFamily="34" charset="0"/>
                <a:ea typeface="Tahoma" panose="020B0604030504040204" pitchFamily="34" charset="0"/>
                <a:cs typeface="Tahoma" panose="020B0604030504040204" pitchFamily="34" charset="0"/>
              </a:rPr>
              <a:t>Cost to increase?</a:t>
            </a:r>
          </a:p>
          <a:p>
            <a:pPr lvl="1">
              <a:spcBef>
                <a:spcPts val="2400"/>
              </a:spcBef>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10%:  ~25$ billion</a:t>
            </a:r>
          </a:p>
          <a:p>
            <a:pPr lvl="1">
              <a:spcBef>
                <a:spcPts val="2400"/>
              </a:spcBef>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20%:  ~$55-60 billion</a:t>
            </a:r>
          </a:p>
          <a:p>
            <a:pPr lvl="1">
              <a:spcBef>
                <a:spcPts val="2400"/>
              </a:spcBef>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30%:  over $100 billion</a:t>
            </a:r>
          </a:p>
        </p:txBody>
      </p:sp>
      <p:sp>
        <p:nvSpPr>
          <p:cNvPr id="4" name="Rectangle 5">
            <a:extLst>
              <a:ext uri="{FF2B5EF4-FFF2-40B4-BE49-F238E27FC236}">
                <a16:creationId xmlns:a16="http://schemas.microsoft.com/office/drawing/2014/main" id="{0A336683-3E9E-CF74-014E-2CA49DBFC46E}"/>
              </a:ext>
            </a:extLst>
          </p:cNvPr>
          <p:cNvSpPr>
            <a:spLocks noChangeArrowheads="1"/>
          </p:cNvSpPr>
          <p:nvPr/>
        </p:nvSpPr>
        <p:spPr bwMode="auto">
          <a:xfrm>
            <a:off x="5788" y="1245043"/>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9A470929-D610-E304-3156-1D61041EC91E}"/>
              </a:ext>
            </a:extLst>
          </p:cNvPr>
          <p:cNvSpPr txBox="1">
            <a:spLocks/>
          </p:cNvSpPr>
          <p:nvPr/>
        </p:nvSpPr>
        <p:spPr>
          <a:xfrm>
            <a:off x="0" y="9376"/>
            <a:ext cx="9138212"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Reference Prices</a:t>
            </a:r>
            <a:endPar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626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186BCC-E561-8639-2EBA-6F52EC37A266}"/>
              </a:ext>
            </a:extLst>
          </p:cNvPr>
          <p:cNvPicPr>
            <a:picLocks noChangeAspect="1"/>
          </p:cNvPicPr>
          <p:nvPr/>
        </p:nvPicPr>
        <p:blipFill>
          <a:blip r:embed="rId3"/>
          <a:stretch>
            <a:fillRect/>
          </a:stretch>
        </p:blipFill>
        <p:spPr>
          <a:xfrm>
            <a:off x="260194" y="1429849"/>
            <a:ext cx="8643489" cy="5296009"/>
          </a:xfrm>
          <a:prstGeom prst="rect">
            <a:avLst/>
          </a:prstGeom>
        </p:spPr>
      </p:pic>
      <p:sp>
        <p:nvSpPr>
          <p:cNvPr id="7" name="Title 1">
            <a:extLst>
              <a:ext uri="{FF2B5EF4-FFF2-40B4-BE49-F238E27FC236}">
                <a16:creationId xmlns:a16="http://schemas.microsoft.com/office/drawing/2014/main" id="{53449D99-633D-05AC-E6F1-EE3B8CA53047}"/>
              </a:ext>
            </a:extLst>
          </p:cNvPr>
          <p:cNvSpPr>
            <a:spLocks noGrp="1"/>
          </p:cNvSpPr>
          <p:nvPr>
            <p:ph type="title"/>
          </p:nvPr>
        </p:nvSpPr>
        <p:spPr>
          <a:xfrm>
            <a:off x="0" y="-12926"/>
            <a:ext cx="9138212" cy="1325563"/>
          </a:xfrm>
        </p:spPr>
        <p:txBody>
          <a:bodyPr>
            <a:normAutofit fontScale="90000"/>
          </a:bodyPr>
          <a:lstStyle/>
          <a:p>
            <a:pPr algn="ct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Effective Reference Prices</a:t>
            </a:r>
            <a:b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br>
            <a:r>
              <a:rPr lang="en-US" sz="4200" dirty="0">
                <a:solidFill>
                  <a:srgbClr val="500000"/>
                </a:solidFill>
                <a:latin typeface="Tahoma" panose="020B0604030504040204" pitchFamily="34" charset="0"/>
                <a:ea typeface="Tahoma" panose="020B0604030504040204" pitchFamily="34" charset="0"/>
                <a:cs typeface="Tahoma" panose="020B0604030504040204" pitchFamily="34" charset="0"/>
              </a:rPr>
              <a:t>Using CBO’s May 2023 Outlook</a:t>
            </a:r>
          </a:p>
        </p:txBody>
      </p:sp>
      <p:sp>
        <p:nvSpPr>
          <p:cNvPr id="8" name="Rectangle 5">
            <a:extLst>
              <a:ext uri="{FF2B5EF4-FFF2-40B4-BE49-F238E27FC236}">
                <a16:creationId xmlns:a16="http://schemas.microsoft.com/office/drawing/2014/main" id="{240ADD48-0315-AF16-323C-EF41D9A7ADFE}"/>
              </a:ext>
            </a:extLst>
          </p:cNvPr>
          <p:cNvSpPr>
            <a:spLocks noChangeArrowheads="1"/>
          </p:cNvSpPr>
          <p:nvPr/>
        </p:nvSpPr>
        <p:spPr bwMode="auto">
          <a:xfrm>
            <a:off x="5788" y="128797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166374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fontScale="90000"/>
          </a:bodyPr>
          <a:lstStyle/>
          <a:p>
            <a:pPr algn="ctr"/>
            <a:r>
              <a:rPr lang="en-US" sz="4700" b="1" dirty="0">
                <a:solidFill>
                  <a:srgbClr val="500000"/>
                </a:solidFill>
                <a:latin typeface="Tahoma" panose="020B0604030504040204" pitchFamily="34" charset="0"/>
                <a:ea typeface="Tahoma" panose="020B0604030504040204" pitchFamily="34" charset="0"/>
                <a:cs typeface="Tahoma" panose="020B0604030504040204" pitchFamily="34" charset="0"/>
              </a:rPr>
              <a:t>Other Reference Price Inflators?</a:t>
            </a:r>
            <a:b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br>
            <a:r>
              <a:rPr lang="en-US" sz="2200" dirty="0">
                <a:solidFill>
                  <a:srgbClr val="500000"/>
                </a:solidFill>
                <a:latin typeface="Tahoma" panose="020B0604030504040204" pitchFamily="34" charset="0"/>
                <a:ea typeface="Tahoma" panose="020B0604030504040204" pitchFamily="34" charset="0"/>
                <a:cs typeface="Tahoma" panose="020B0604030504040204" pitchFamily="34" charset="0"/>
              </a:rPr>
              <a:t>Prices Paid, Interest, Taxes, Wages (PPITW) vs. Consumer Price Index (CPI)</a:t>
            </a: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graphicFrame>
        <p:nvGraphicFramePr>
          <p:cNvPr id="5" name="Chart 4">
            <a:extLst>
              <a:ext uri="{FF2B5EF4-FFF2-40B4-BE49-F238E27FC236}">
                <a16:creationId xmlns:a16="http://schemas.microsoft.com/office/drawing/2014/main" id="{C71765CF-2F27-638A-80B5-73CB4F198BD4}"/>
              </a:ext>
            </a:extLst>
          </p:cNvPr>
          <p:cNvGraphicFramePr>
            <a:graphicFrameLocks/>
          </p:cNvGraphicFramePr>
          <p:nvPr/>
        </p:nvGraphicFramePr>
        <p:xfrm>
          <a:off x="89867" y="1471447"/>
          <a:ext cx="8896477" cy="25797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6024124E-3458-4F09-79FD-B3E32B3DF9FE}"/>
              </a:ext>
            </a:extLst>
          </p:cNvPr>
          <p:cNvGraphicFramePr>
            <a:graphicFrameLocks/>
          </p:cNvGraphicFramePr>
          <p:nvPr/>
        </p:nvGraphicFramePr>
        <p:xfrm>
          <a:off x="566960" y="4051151"/>
          <a:ext cx="8409123" cy="27684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0804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2832-4B5E-034D-890D-A8FCAF894C86}"/>
              </a:ext>
            </a:extLst>
          </p:cNvPr>
          <p:cNvSpPr>
            <a:spLocks noGrp="1"/>
          </p:cNvSpPr>
          <p:nvPr>
            <p:ph type="title"/>
          </p:nvPr>
        </p:nvSpPr>
        <p:spPr>
          <a:xfrm>
            <a:off x="40340" y="-11358"/>
            <a:ext cx="9063320" cy="1325563"/>
          </a:xfrm>
        </p:spPr>
        <p:txBody>
          <a:bodyPr>
            <a:noAutofit/>
          </a:bodyPr>
          <a:lstStyle/>
          <a:p>
            <a:pPr algn="ct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Commodity Title Specifics</a:t>
            </a:r>
          </a:p>
        </p:txBody>
      </p:sp>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5" name="TextBox 4">
            <a:extLst>
              <a:ext uri="{FF2B5EF4-FFF2-40B4-BE49-F238E27FC236}">
                <a16:creationId xmlns:a16="http://schemas.microsoft.com/office/drawing/2014/main" id="{D113239C-9858-034F-B308-F85518649C3B}"/>
              </a:ext>
            </a:extLst>
          </p:cNvPr>
          <p:cNvSpPr txBox="1"/>
          <p:nvPr/>
        </p:nvSpPr>
        <p:spPr>
          <a:xfrm>
            <a:off x="235527" y="1413595"/>
            <a:ext cx="8868133" cy="461665"/>
          </a:xfrm>
          <a:prstGeom prst="rect">
            <a:avLst/>
          </a:prstGeom>
          <a:noFill/>
        </p:spPr>
        <p:txBody>
          <a:bodyPr wrap="none" rtlCol="0">
            <a:sp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Loan Rates for Nonrecourse Marketing Assistance Loans</a:t>
            </a:r>
          </a:p>
        </p:txBody>
      </p:sp>
      <p:sp>
        <p:nvSpPr>
          <p:cNvPr id="8" name="TextBox 7">
            <a:extLst>
              <a:ext uri="{FF2B5EF4-FFF2-40B4-BE49-F238E27FC236}">
                <a16:creationId xmlns:a16="http://schemas.microsoft.com/office/drawing/2014/main" id="{4E6EACC2-C6BB-E546-921E-B4FC784B2467}"/>
              </a:ext>
            </a:extLst>
          </p:cNvPr>
          <p:cNvSpPr txBox="1"/>
          <p:nvPr/>
        </p:nvSpPr>
        <p:spPr>
          <a:xfrm>
            <a:off x="304800" y="1875260"/>
            <a:ext cx="8839200" cy="4893647"/>
          </a:xfrm>
          <a:prstGeom prst="rect">
            <a:avLst/>
          </a:prstGeom>
          <a:noFill/>
        </p:spPr>
        <p:txBody>
          <a:bodyPr wrap="square" rtlCol="0">
            <a:spAutoFit/>
          </a:bodyPr>
          <a:lstStyle/>
          <a:p>
            <a:r>
              <a:rPr lang="en-US" sz="2600" dirty="0">
                <a:latin typeface="Tahoma"/>
                <a:cs typeface="Tahoma"/>
              </a:rPr>
              <a:t>			</a:t>
            </a:r>
            <a:r>
              <a:rPr lang="en-US" sz="2600" u="sng" dirty="0">
                <a:latin typeface="Tahoma"/>
                <a:cs typeface="Tahoma"/>
              </a:rPr>
              <a:t>2014 Farm Bill		2018 Farm Bill</a:t>
            </a:r>
          </a:p>
          <a:p>
            <a:r>
              <a:rPr lang="en-US" sz="2600" dirty="0">
                <a:latin typeface="Tahoma"/>
                <a:cs typeface="Tahoma"/>
              </a:rPr>
              <a:t>Wheat		$2.94/</a:t>
            </a:r>
            <a:r>
              <a:rPr lang="en-US" sz="2600" dirty="0" err="1">
                <a:latin typeface="Tahoma"/>
                <a:cs typeface="Tahoma"/>
              </a:rPr>
              <a:t>bu</a:t>
            </a:r>
            <a:r>
              <a:rPr lang="en-US" sz="2600" dirty="0">
                <a:latin typeface="Tahoma"/>
                <a:cs typeface="Tahoma"/>
              </a:rPr>
              <a:t>			$3.38/</a:t>
            </a:r>
            <a:r>
              <a:rPr lang="en-US" sz="2600" dirty="0" err="1">
                <a:latin typeface="Tahoma"/>
                <a:cs typeface="Tahoma"/>
              </a:rPr>
              <a:t>bu</a:t>
            </a:r>
            <a:r>
              <a:rPr lang="en-US" sz="2600" dirty="0">
                <a:latin typeface="Tahoma"/>
                <a:cs typeface="Tahoma"/>
              </a:rPr>
              <a:t>	</a:t>
            </a:r>
          </a:p>
          <a:p>
            <a:r>
              <a:rPr lang="en-US" sz="2600" dirty="0">
                <a:latin typeface="Tahoma"/>
                <a:cs typeface="Tahoma"/>
              </a:rPr>
              <a:t>Corn			$1.95/</a:t>
            </a:r>
            <a:r>
              <a:rPr lang="en-US" sz="2600" dirty="0" err="1">
                <a:latin typeface="Tahoma"/>
                <a:cs typeface="Tahoma"/>
              </a:rPr>
              <a:t>bu</a:t>
            </a:r>
            <a:r>
              <a:rPr lang="en-US" sz="2600" dirty="0">
                <a:latin typeface="Tahoma"/>
                <a:cs typeface="Tahoma"/>
              </a:rPr>
              <a:t>			$2.20/</a:t>
            </a:r>
            <a:r>
              <a:rPr lang="en-US" sz="2600" dirty="0" err="1">
                <a:latin typeface="Tahoma"/>
                <a:cs typeface="Tahoma"/>
              </a:rPr>
              <a:t>bu</a:t>
            </a:r>
            <a:endParaRPr lang="en-US" sz="2600" dirty="0">
              <a:latin typeface="Tahoma"/>
              <a:cs typeface="Tahoma"/>
            </a:endParaRPr>
          </a:p>
          <a:p>
            <a:r>
              <a:rPr lang="en-US" sz="2600" dirty="0">
                <a:latin typeface="Tahoma"/>
                <a:cs typeface="Tahoma"/>
              </a:rPr>
              <a:t>Grain Sorghum	$1.95/</a:t>
            </a:r>
            <a:r>
              <a:rPr lang="en-US" sz="2600" dirty="0" err="1">
                <a:latin typeface="Tahoma"/>
                <a:cs typeface="Tahoma"/>
              </a:rPr>
              <a:t>bu</a:t>
            </a:r>
            <a:r>
              <a:rPr lang="en-US" sz="2600" dirty="0">
                <a:latin typeface="Tahoma"/>
                <a:cs typeface="Tahoma"/>
              </a:rPr>
              <a:t>			$2.20/</a:t>
            </a:r>
            <a:r>
              <a:rPr lang="en-US" sz="2600" dirty="0" err="1">
                <a:latin typeface="Tahoma"/>
                <a:cs typeface="Tahoma"/>
              </a:rPr>
              <a:t>bu</a:t>
            </a:r>
            <a:r>
              <a:rPr lang="en-US" sz="2600" dirty="0">
                <a:latin typeface="Tahoma"/>
                <a:cs typeface="Tahoma"/>
              </a:rPr>
              <a:t>	</a:t>
            </a:r>
          </a:p>
          <a:p>
            <a:r>
              <a:rPr lang="en-US" sz="2600" dirty="0">
                <a:latin typeface="Tahoma"/>
                <a:cs typeface="Tahoma"/>
              </a:rPr>
              <a:t>Barley			$1.95/</a:t>
            </a:r>
            <a:r>
              <a:rPr lang="en-US" sz="2600" dirty="0" err="1">
                <a:latin typeface="Tahoma"/>
                <a:cs typeface="Tahoma"/>
              </a:rPr>
              <a:t>bu</a:t>
            </a:r>
            <a:r>
              <a:rPr lang="en-US" sz="2600" dirty="0">
                <a:latin typeface="Tahoma"/>
                <a:cs typeface="Tahoma"/>
              </a:rPr>
              <a:t>			$2.50/</a:t>
            </a:r>
            <a:r>
              <a:rPr lang="en-US" sz="2600" dirty="0" err="1">
                <a:latin typeface="Tahoma"/>
                <a:cs typeface="Tahoma"/>
              </a:rPr>
              <a:t>bu</a:t>
            </a:r>
            <a:r>
              <a:rPr lang="en-US" sz="2600" dirty="0">
                <a:latin typeface="Tahoma"/>
                <a:cs typeface="Tahoma"/>
              </a:rPr>
              <a:t>	</a:t>
            </a:r>
          </a:p>
          <a:p>
            <a:r>
              <a:rPr lang="en-US" sz="2600" dirty="0">
                <a:latin typeface="Tahoma"/>
                <a:cs typeface="Tahoma"/>
              </a:rPr>
              <a:t>Oats			$1.39/</a:t>
            </a:r>
            <a:r>
              <a:rPr lang="en-US" sz="2600" dirty="0" err="1">
                <a:latin typeface="Tahoma"/>
                <a:cs typeface="Tahoma"/>
              </a:rPr>
              <a:t>bu</a:t>
            </a:r>
            <a:r>
              <a:rPr lang="en-US" sz="2600" dirty="0">
                <a:latin typeface="Tahoma"/>
                <a:cs typeface="Tahoma"/>
              </a:rPr>
              <a:t>			$2.00/</a:t>
            </a:r>
            <a:r>
              <a:rPr lang="en-US" sz="2600" dirty="0" err="1">
                <a:latin typeface="Tahoma"/>
                <a:cs typeface="Tahoma"/>
              </a:rPr>
              <a:t>bu</a:t>
            </a:r>
            <a:endParaRPr lang="en-US" sz="2600" dirty="0">
              <a:latin typeface="Tahoma"/>
              <a:cs typeface="Tahoma"/>
            </a:endParaRPr>
          </a:p>
          <a:p>
            <a:r>
              <a:rPr lang="en-US" sz="2600" dirty="0">
                <a:latin typeface="Tahoma"/>
                <a:cs typeface="Tahoma"/>
              </a:rPr>
              <a:t>Long Grain Rice	$6.50/cwt			$7.00/cwt	      </a:t>
            </a:r>
          </a:p>
          <a:p>
            <a:r>
              <a:rPr lang="en-US" sz="2600" dirty="0">
                <a:latin typeface="Tahoma"/>
                <a:cs typeface="Tahoma"/>
              </a:rPr>
              <a:t>Med. Grain Rice	$6.50/cwt			$7.00/cwt</a:t>
            </a:r>
          </a:p>
          <a:p>
            <a:r>
              <a:rPr lang="en-US" sz="2600" dirty="0">
                <a:latin typeface="Tahoma"/>
                <a:cs typeface="Tahoma"/>
              </a:rPr>
              <a:t>Soybeans		$5.00/</a:t>
            </a:r>
            <a:r>
              <a:rPr lang="en-US" sz="2600" dirty="0" err="1">
                <a:latin typeface="Tahoma"/>
                <a:cs typeface="Tahoma"/>
              </a:rPr>
              <a:t>bu</a:t>
            </a:r>
            <a:r>
              <a:rPr lang="en-US" sz="2600" dirty="0">
                <a:latin typeface="Tahoma"/>
                <a:cs typeface="Tahoma"/>
              </a:rPr>
              <a:t>			$6.20/</a:t>
            </a:r>
            <a:r>
              <a:rPr lang="en-US" sz="2600" dirty="0" err="1">
                <a:latin typeface="Tahoma"/>
                <a:cs typeface="Tahoma"/>
              </a:rPr>
              <a:t>bu</a:t>
            </a:r>
            <a:endParaRPr lang="en-US" sz="2600" dirty="0">
              <a:latin typeface="Tahoma"/>
              <a:cs typeface="Tahoma"/>
            </a:endParaRPr>
          </a:p>
          <a:p>
            <a:r>
              <a:rPr lang="en-US" sz="2600" dirty="0">
                <a:latin typeface="Tahoma"/>
                <a:cs typeface="Tahoma"/>
              </a:rPr>
              <a:t>Other Oilseeds	$10.09/cwt			$10.09/cwt</a:t>
            </a:r>
          </a:p>
          <a:p>
            <a:r>
              <a:rPr lang="en-US" sz="2600" dirty="0">
                <a:latin typeface="Tahoma"/>
                <a:cs typeface="Tahoma"/>
              </a:rPr>
              <a:t>Peanuts		$355/ton			$355/ton</a:t>
            </a:r>
          </a:p>
          <a:p>
            <a:endParaRPr lang="en-US" sz="2600" dirty="0"/>
          </a:p>
        </p:txBody>
      </p:sp>
      <p:sp>
        <p:nvSpPr>
          <p:cNvPr id="3" name="Rectangle 2">
            <a:extLst>
              <a:ext uri="{FF2B5EF4-FFF2-40B4-BE49-F238E27FC236}">
                <a16:creationId xmlns:a16="http://schemas.microsoft.com/office/drawing/2014/main" id="{481FD1FD-836F-118B-B615-4E72C146642C}"/>
              </a:ext>
            </a:extLst>
          </p:cNvPr>
          <p:cNvSpPr/>
          <p:nvPr/>
        </p:nvSpPr>
        <p:spPr>
          <a:xfrm>
            <a:off x="40340" y="5903844"/>
            <a:ext cx="9063320" cy="3975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269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6EACC2-C6BB-E546-921E-B4FC784B2467}"/>
              </a:ext>
            </a:extLst>
          </p:cNvPr>
          <p:cNvSpPr txBox="1"/>
          <p:nvPr/>
        </p:nvSpPr>
        <p:spPr>
          <a:xfrm>
            <a:off x="5788" y="1875260"/>
            <a:ext cx="9138212" cy="4493538"/>
          </a:xfrm>
          <a:prstGeom prst="rect">
            <a:avLst/>
          </a:prstGeom>
          <a:noFill/>
        </p:spPr>
        <p:txBody>
          <a:bodyPr wrap="square" rtlCol="0">
            <a:spAutoFit/>
          </a:bodyPr>
          <a:lstStyle/>
          <a:p>
            <a:r>
              <a:rPr lang="en-US" sz="2600" dirty="0">
                <a:latin typeface="Tahoma"/>
                <a:cs typeface="Tahoma"/>
              </a:rPr>
              <a:t>			</a:t>
            </a:r>
            <a:r>
              <a:rPr lang="en-US" sz="2600" u="sng" dirty="0">
                <a:latin typeface="Tahoma"/>
                <a:cs typeface="Tahoma"/>
              </a:rPr>
              <a:t>2014 Farm Bill		2018 Farm Bill </a:t>
            </a:r>
          </a:p>
          <a:p>
            <a:r>
              <a:rPr lang="en-US" sz="2600" dirty="0">
                <a:latin typeface="Tahoma"/>
                <a:cs typeface="Tahoma"/>
              </a:rPr>
              <a:t>Dry Peas		$5.40/cwt			$6.15/cwt</a:t>
            </a:r>
          </a:p>
          <a:p>
            <a:r>
              <a:rPr lang="en-US" sz="2600" dirty="0">
                <a:latin typeface="Tahoma"/>
                <a:cs typeface="Tahoma"/>
              </a:rPr>
              <a:t>Lentils		$11.28/cwt			$13.00/cwt</a:t>
            </a:r>
          </a:p>
          <a:p>
            <a:r>
              <a:rPr lang="en-US" sz="2600" dirty="0">
                <a:latin typeface="Tahoma"/>
                <a:cs typeface="Tahoma"/>
              </a:rPr>
              <a:t>Small Chickpeas	$7.43/cwt			$10.00/cwt</a:t>
            </a:r>
          </a:p>
          <a:p>
            <a:r>
              <a:rPr lang="en-US" sz="2600" dirty="0">
                <a:latin typeface="Tahoma"/>
                <a:cs typeface="Tahoma"/>
              </a:rPr>
              <a:t>Large Chickpeas	$11.28/cwt 			$14.00/cwt</a:t>
            </a:r>
          </a:p>
          <a:p>
            <a:r>
              <a:rPr lang="en-US" sz="2600" dirty="0">
                <a:latin typeface="Tahoma"/>
                <a:cs typeface="Tahoma"/>
              </a:rPr>
              <a:t>Honey		$0.69/</a:t>
            </a:r>
            <a:r>
              <a:rPr lang="en-US" sz="2600" dirty="0" err="1">
                <a:latin typeface="Tahoma"/>
                <a:cs typeface="Tahoma"/>
              </a:rPr>
              <a:t>lb</a:t>
            </a:r>
            <a:r>
              <a:rPr lang="en-US" sz="2600" dirty="0">
                <a:latin typeface="Tahoma"/>
                <a:cs typeface="Tahoma"/>
              </a:rPr>
              <a:t>			$0.69/</a:t>
            </a:r>
            <a:r>
              <a:rPr lang="en-US" sz="2600" dirty="0" err="1">
                <a:latin typeface="Tahoma"/>
                <a:cs typeface="Tahoma"/>
              </a:rPr>
              <a:t>lb</a:t>
            </a:r>
            <a:endParaRPr lang="en-US" sz="2600" dirty="0">
              <a:latin typeface="Tahoma"/>
              <a:cs typeface="Tahoma"/>
            </a:endParaRPr>
          </a:p>
          <a:p>
            <a:r>
              <a:rPr lang="en-US" sz="2600" dirty="0">
                <a:latin typeface="Tahoma"/>
                <a:cs typeface="Tahoma"/>
              </a:rPr>
              <a:t>Graded Wool	$1.15/</a:t>
            </a:r>
            <a:r>
              <a:rPr lang="en-US" sz="2600" dirty="0" err="1">
                <a:latin typeface="Tahoma"/>
                <a:cs typeface="Tahoma"/>
              </a:rPr>
              <a:t>lb</a:t>
            </a:r>
            <a:r>
              <a:rPr lang="en-US" sz="2600" dirty="0">
                <a:latin typeface="Tahoma"/>
                <a:cs typeface="Tahoma"/>
              </a:rPr>
              <a:t>			$1.15/</a:t>
            </a:r>
            <a:r>
              <a:rPr lang="en-US" sz="2600" dirty="0" err="1">
                <a:latin typeface="Tahoma"/>
                <a:cs typeface="Tahoma"/>
              </a:rPr>
              <a:t>lb</a:t>
            </a:r>
            <a:endParaRPr lang="en-US" sz="2600" dirty="0">
              <a:latin typeface="Tahoma"/>
              <a:cs typeface="Tahoma"/>
            </a:endParaRPr>
          </a:p>
          <a:p>
            <a:r>
              <a:rPr lang="en-US" sz="2600" dirty="0">
                <a:latin typeface="Tahoma"/>
                <a:cs typeface="Tahoma"/>
              </a:rPr>
              <a:t>Nongraded Wool	$0.69/</a:t>
            </a:r>
            <a:r>
              <a:rPr lang="en-US" sz="2600" dirty="0" err="1">
                <a:latin typeface="Tahoma"/>
                <a:cs typeface="Tahoma"/>
              </a:rPr>
              <a:t>lb</a:t>
            </a:r>
            <a:r>
              <a:rPr lang="en-US" sz="2600" dirty="0">
                <a:latin typeface="Tahoma"/>
                <a:cs typeface="Tahoma"/>
              </a:rPr>
              <a:t>			$0.40/</a:t>
            </a:r>
            <a:r>
              <a:rPr lang="en-US" sz="2600" dirty="0" err="1">
                <a:latin typeface="Tahoma"/>
                <a:cs typeface="Tahoma"/>
              </a:rPr>
              <a:t>lb</a:t>
            </a:r>
            <a:endParaRPr lang="en-US" sz="2600" dirty="0">
              <a:latin typeface="Tahoma"/>
              <a:cs typeface="Tahoma"/>
            </a:endParaRPr>
          </a:p>
          <a:p>
            <a:r>
              <a:rPr lang="en-US" sz="2600" dirty="0">
                <a:latin typeface="Tahoma"/>
                <a:cs typeface="Tahoma"/>
              </a:rPr>
              <a:t>Mohair		$4.20/</a:t>
            </a:r>
            <a:r>
              <a:rPr lang="en-US" sz="2600" dirty="0" err="1">
                <a:latin typeface="Tahoma"/>
                <a:cs typeface="Tahoma"/>
              </a:rPr>
              <a:t>lb</a:t>
            </a:r>
            <a:r>
              <a:rPr lang="en-US" sz="2600" dirty="0">
                <a:latin typeface="Tahoma"/>
                <a:cs typeface="Tahoma"/>
              </a:rPr>
              <a:t>			$4.20/</a:t>
            </a:r>
            <a:r>
              <a:rPr lang="en-US" sz="2600" dirty="0" err="1">
                <a:latin typeface="Tahoma"/>
                <a:cs typeface="Tahoma"/>
              </a:rPr>
              <a:t>lb</a:t>
            </a:r>
            <a:endParaRPr lang="en-US" sz="2600" dirty="0">
              <a:latin typeface="Tahoma"/>
              <a:cs typeface="Tahoma"/>
            </a:endParaRPr>
          </a:p>
          <a:p>
            <a:r>
              <a:rPr lang="en-US" sz="2600" dirty="0">
                <a:latin typeface="Tahoma"/>
                <a:cs typeface="Tahoma"/>
              </a:rPr>
              <a:t>Upland Cotton	</a:t>
            </a:r>
            <a:r>
              <a:rPr lang="en-US" sz="2500" dirty="0">
                <a:latin typeface="Tahoma"/>
                <a:cs typeface="Tahoma"/>
              </a:rPr>
              <a:t>$0.45 to $0.52/</a:t>
            </a:r>
            <a:r>
              <a:rPr lang="en-US" sz="2500" dirty="0" err="1">
                <a:latin typeface="Tahoma"/>
                <a:cs typeface="Tahoma"/>
              </a:rPr>
              <a:t>lb</a:t>
            </a:r>
            <a:r>
              <a:rPr lang="en-US" sz="2500" dirty="0">
                <a:latin typeface="Tahoma"/>
                <a:cs typeface="Tahoma"/>
              </a:rPr>
              <a:t>		 $0.45 to $0.52/</a:t>
            </a:r>
            <a:r>
              <a:rPr lang="en-US" sz="2500" dirty="0" err="1">
                <a:latin typeface="Tahoma"/>
                <a:cs typeface="Tahoma"/>
              </a:rPr>
              <a:t>lb</a:t>
            </a:r>
            <a:endParaRPr lang="en-US" sz="2500" dirty="0">
              <a:latin typeface="Tahoma"/>
              <a:cs typeface="Tahoma"/>
            </a:endParaRPr>
          </a:p>
          <a:p>
            <a:endParaRPr lang="en-US" sz="2600" dirty="0"/>
          </a:p>
        </p:txBody>
      </p:sp>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5" name="TextBox 4">
            <a:extLst>
              <a:ext uri="{FF2B5EF4-FFF2-40B4-BE49-F238E27FC236}">
                <a16:creationId xmlns:a16="http://schemas.microsoft.com/office/drawing/2014/main" id="{D113239C-9858-034F-B308-F85518649C3B}"/>
              </a:ext>
            </a:extLst>
          </p:cNvPr>
          <p:cNvSpPr txBox="1"/>
          <p:nvPr/>
        </p:nvSpPr>
        <p:spPr>
          <a:xfrm>
            <a:off x="235527" y="1413595"/>
            <a:ext cx="8868133" cy="461665"/>
          </a:xfrm>
          <a:prstGeom prst="rect">
            <a:avLst/>
          </a:prstGeom>
          <a:noFill/>
        </p:spPr>
        <p:txBody>
          <a:bodyPr wrap="none" rtlCol="0">
            <a:spAutoFit/>
          </a:bodyPr>
          <a:lstStyle/>
          <a:p>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Loan Rates for Nonrecourse Marketing Assistance Loans</a:t>
            </a:r>
          </a:p>
        </p:txBody>
      </p:sp>
      <p:sp>
        <p:nvSpPr>
          <p:cNvPr id="10" name="Title 1">
            <a:extLst>
              <a:ext uri="{FF2B5EF4-FFF2-40B4-BE49-F238E27FC236}">
                <a16:creationId xmlns:a16="http://schemas.microsoft.com/office/drawing/2014/main" id="{F70F88D9-7E46-F87F-CDFB-B8F807902D27}"/>
              </a:ext>
            </a:extLst>
          </p:cNvPr>
          <p:cNvSpPr>
            <a:spLocks noGrp="1"/>
          </p:cNvSpPr>
          <p:nvPr>
            <p:ph type="title"/>
          </p:nvPr>
        </p:nvSpPr>
        <p:spPr>
          <a:xfrm>
            <a:off x="40340" y="-11358"/>
            <a:ext cx="9063320" cy="1325563"/>
          </a:xfrm>
        </p:spPr>
        <p:txBody>
          <a:bodyPr>
            <a:noAutofit/>
          </a:bodyPr>
          <a:lstStyle/>
          <a:p>
            <a:pPr algn="ct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Commodity Title Specifics</a:t>
            </a:r>
          </a:p>
        </p:txBody>
      </p:sp>
      <p:sp>
        <p:nvSpPr>
          <p:cNvPr id="11" name="Rectangle 10">
            <a:extLst>
              <a:ext uri="{FF2B5EF4-FFF2-40B4-BE49-F238E27FC236}">
                <a16:creationId xmlns:a16="http://schemas.microsoft.com/office/drawing/2014/main" id="{274881E9-85CF-F08D-D3D9-F304AC6A6E5D}"/>
              </a:ext>
            </a:extLst>
          </p:cNvPr>
          <p:cNvSpPr/>
          <p:nvPr/>
        </p:nvSpPr>
        <p:spPr>
          <a:xfrm>
            <a:off x="40340" y="5506278"/>
            <a:ext cx="9063320" cy="3975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618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9985-1D79-3958-C39E-34DB92A86612}"/>
              </a:ext>
            </a:extLst>
          </p:cNvPr>
          <p:cNvSpPr>
            <a:spLocks noGrp="1"/>
          </p:cNvSpPr>
          <p:nvPr>
            <p:ph type="title"/>
          </p:nvPr>
        </p:nvSpPr>
        <p:spPr>
          <a:xfrm>
            <a:off x="0" y="-128168"/>
            <a:ext cx="9138212" cy="1325563"/>
          </a:xfrm>
        </p:spPr>
        <p:txBody>
          <a:bodyPr>
            <a:normAutofit/>
          </a:bodyPr>
          <a:lstStyle/>
          <a:p>
            <a:pPr algn="ctr"/>
            <a:r>
              <a:rPr lang="en-US" sz="4400" b="1" dirty="0">
                <a:solidFill>
                  <a:srgbClr val="500000"/>
                </a:solidFill>
                <a:latin typeface="Tahoma" panose="020B0604030504040204" pitchFamily="34" charset="0"/>
                <a:ea typeface="Tahoma" panose="020B0604030504040204" pitchFamily="34" charset="0"/>
                <a:cs typeface="Tahoma" panose="020B0604030504040204" pitchFamily="34" charset="0"/>
              </a:rPr>
              <a:t>Base Acres</a:t>
            </a:r>
            <a:endParaRPr lang="en-US" sz="44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3119B261-BF7D-967C-6621-64A017A1F5D8}"/>
              </a:ext>
            </a:extLst>
          </p:cNvPr>
          <p:cNvSpPr>
            <a:spLocks noChangeArrowheads="1"/>
          </p:cNvSpPr>
          <p:nvPr/>
        </p:nvSpPr>
        <p:spPr bwMode="auto">
          <a:xfrm>
            <a:off x="0" y="1024055"/>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8" name="Content Placeholder 2">
            <a:extLst>
              <a:ext uri="{FF2B5EF4-FFF2-40B4-BE49-F238E27FC236}">
                <a16:creationId xmlns:a16="http://schemas.microsoft.com/office/drawing/2014/main" id="{71D9BAE2-E290-9F75-20AE-36B3BC794CE1}"/>
              </a:ext>
            </a:extLst>
          </p:cNvPr>
          <p:cNvSpPr>
            <a:spLocks noGrp="1"/>
          </p:cNvSpPr>
          <p:nvPr>
            <p:ph idx="1"/>
          </p:nvPr>
        </p:nvSpPr>
        <p:spPr>
          <a:xfrm>
            <a:off x="266160" y="1288470"/>
            <a:ext cx="8698935" cy="5450261"/>
          </a:xfrm>
        </p:spPr>
        <p:txBody>
          <a:bodyPr>
            <a:normAutofit/>
          </a:bodyPr>
          <a:lstStyle/>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Mandatory base update?  </a:t>
            </a:r>
            <a:r>
              <a:rPr lang="en-US" sz="2400" dirty="0">
                <a:latin typeface="Tahoma" panose="020B0604030504040204" pitchFamily="34" charset="0"/>
                <a:ea typeface="Tahoma" panose="020B0604030504040204" pitchFamily="34" charset="0"/>
                <a:cs typeface="Tahoma" panose="020B0604030504040204" pitchFamily="34" charset="0"/>
              </a:rPr>
              <a:t>Corn Baseline: $26.39/ac; Soybean Baseline: $11.46/ac; Likely saves money but at what expense?</a:t>
            </a:r>
          </a:p>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Voluntary base update?  </a:t>
            </a:r>
            <a:r>
              <a:rPr lang="en-US" sz="2400" dirty="0">
                <a:latin typeface="Tahoma" panose="020B0604030504040204" pitchFamily="34" charset="0"/>
                <a:ea typeface="Tahoma" panose="020B0604030504040204" pitchFamily="34" charset="0"/>
                <a:cs typeface="Tahoma" panose="020B0604030504040204" pitchFamily="34" charset="0"/>
              </a:rPr>
              <a:t>Show me the money!</a:t>
            </a:r>
          </a:p>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Rolling 5-year average?  </a:t>
            </a:r>
            <a:r>
              <a:rPr lang="en-US" sz="2400" dirty="0">
                <a:latin typeface="Tahoma" panose="020B0604030504040204" pitchFamily="34" charset="0"/>
                <a:ea typeface="Tahoma" panose="020B0604030504040204" pitchFamily="34" charset="0"/>
                <a:cs typeface="Tahoma" panose="020B0604030504040204" pitchFamily="34" charset="0"/>
              </a:rPr>
              <a:t>NFU 2014 proposal</a:t>
            </a:r>
          </a:p>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Base trading or renting?  </a:t>
            </a:r>
            <a:r>
              <a:rPr lang="en-US" sz="2400" dirty="0">
                <a:latin typeface="Tahoma" panose="020B0604030504040204" pitchFamily="34" charset="0"/>
                <a:ea typeface="Tahoma" panose="020B0604030504040204" pitchFamily="34" charset="0"/>
                <a:cs typeface="Tahoma" panose="020B0604030504040204" pitchFamily="34" charset="0"/>
              </a:rPr>
              <a:t>1960s &amp; 1970s concepts</a:t>
            </a:r>
          </a:p>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Expand/relax ineligible acres from 2018 Farm Bill?</a:t>
            </a:r>
          </a:p>
          <a:p>
            <a:pPr marL="239713" indent="-239713">
              <a:lnSpc>
                <a:spcPct val="120000"/>
              </a:lnSpc>
              <a:spcAft>
                <a:spcPts val="1200"/>
              </a:spcAft>
            </a:pPr>
            <a:r>
              <a:rPr lang="en-US" sz="2400" b="1" dirty="0">
                <a:latin typeface="Tahoma" panose="020B0604030504040204" pitchFamily="34" charset="0"/>
                <a:ea typeface="Tahoma" panose="020B0604030504040204" pitchFamily="34" charset="0"/>
                <a:cs typeface="Tahoma" panose="020B0604030504040204" pitchFamily="34" charset="0"/>
              </a:rPr>
              <a:t>Expand/relax Unassigned Base Acres from Bipartisan Budget Act of 2018?  </a:t>
            </a:r>
          </a:p>
        </p:txBody>
      </p:sp>
    </p:spTree>
    <p:extLst>
      <p:ext uri="{BB962C8B-B14F-4D97-AF65-F5344CB8AC3E}">
        <p14:creationId xmlns:p14="http://schemas.microsoft.com/office/powerpoint/2010/main" val="1121747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2832-4B5E-034D-890D-A8FCAF894C86}"/>
              </a:ext>
            </a:extLst>
          </p:cNvPr>
          <p:cNvSpPr>
            <a:spLocks noGrp="1"/>
          </p:cNvSpPr>
          <p:nvPr>
            <p:ph type="title"/>
          </p:nvPr>
        </p:nvSpPr>
        <p:spPr>
          <a:xfrm>
            <a:off x="128587" y="118475"/>
            <a:ext cx="8829674" cy="1325563"/>
          </a:xfrm>
        </p:spPr>
        <p:txBody>
          <a:bodyPr>
            <a:normAutofit/>
          </a:bodyPr>
          <a:lstStyle/>
          <a:p>
            <a:pPr algn="ctr"/>
            <a:r>
              <a:rPr lang="en-US" sz="4000" b="1" dirty="0">
                <a:solidFill>
                  <a:srgbClr val="500000"/>
                </a:solidFill>
                <a:latin typeface="Tahoma" panose="020B0604030504040204" pitchFamily="34" charset="0"/>
                <a:ea typeface="Tahoma" panose="020B0604030504040204" pitchFamily="34" charset="0"/>
                <a:cs typeface="Tahoma" panose="020B0604030504040204" pitchFamily="34" charset="0"/>
              </a:rPr>
              <a:t>Recap: </a:t>
            </a:r>
            <a:r>
              <a:rPr lang="en-US" sz="4000" dirty="0">
                <a:solidFill>
                  <a:srgbClr val="500000"/>
                </a:solidFill>
                <a:latin typeface="Tahoma" panose="020B0604030504040204" pitchFamily="34" charset="0"/>
                <a:ea typeface="Tahoma" panose="020B0604030504040204" pitchFamily="34" charset="0"/>
                <a:cs typeface="Tahoma" panose="020B0604030504040204" pitchFamily="34" charset="0"/>
              </a:rPr>
              <a:t>Means Testing, Actively Engaged Rules &amp; Payment Limits</a:t>
            </a:r>
          </a:p>
        </p:txBody>
      </p:sp>
      <p:sp>
        <p:nvSpPr>
          <p:cNvPr id="3" name="Content Placeholder 2">
            <a:extLst>
              <a:ext uri="{FF2B5EF4-FFF2-40B4-BE49-F238E27FC236}">
                <a16:creationId xmlns:a16="http://schemas.microsoft.com/office/drawing/2014/main" id="{2145122D-FE96-6548-B69C-53006DCCBE19}"/>
              </a:ext>
            </a:extLst>
          </p:cNvPr>
          <p:cNvSpPr>
            <a:spLocks noGrp="1"/>
          </p:cNvSpPr>
          <p:nvPr>
            <p:ph idx="1"/>
          </p:nvPr>
        </p:nvSpPr>
        <p:spPr>
          <a:xfrm>
            <a:off x="318212" y="1751052"/>
            <a:ext cx="8528075" cy="4988474"/>
          </a:xfrm>
        </p:spPr>
        <p:txBody>
          <a:bodyPr>
            <a:noAutofit/>
          </a:bodyPr>
          <a:lstStyle/>
          <a:p>
            <a:pPr>
              <a:lnSpc>
                <a:spcPct val="100000"/>
              </a:lnSpc>
              <a:spcBef>
                <a:spcPts val="1200"/>
              </a:spcBef>
              <a:spcAft>
                <a:spcPts val="600"/>
              </a:spcAft>
            </a:pPr>
            <a:r>
              <a:rPr lang="en-US" sz="2200" b="1" dirty="0">
                <a:latin typeface="Tahoma" panose="020B0604030504040204" pitchFamily="34" charset="0"/>
                <a:ea typeface="Tahoma" panose="020B0604030504040204" pitchFamily="34" charset="0"/>
                <a:cs typeface="Tahoma" panose="020B0604030504040204" pitchFamily="34" charset="0"/>
              </a:rPr>
              <a:t>Means Testing: </a:t>
            </a:r>
            <a:r>
              <a:rPr lang="en-US" sz="2200" dirty="0">
                <a:latin typeface="Tahoma" panose="020B0604030504040204" pitchFamily="34" charset="0"/>
                <a:ea typeface="Tahoma" panose="020B0604030504040204" pitchFamily="34" charset="0"/>
                <a:cs typeface="Tahoma" panose="020B0604030504040204" pitchFamily="34" charset="0"/>
              </a:rPr>
              <a:t>participation continues to be limited to persons or entities with less than $900,000 in average adjusted gross income (AGI).</a:t>
            </a:r>
            <a:endParaRPr lang="en-US" sz="22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200"/>
              </a:spcBef>
              <a:spcAft>
                <a:spcPts val="600"/>
              </a:spcAft>
            </a:pPr>
            <a:r>
              <a:rPr lang="en-US" sz="2200" b="1" dirty="0">
                <a:latin typeface="Tahoma" panose="020B0604030504040204" pitchFamily="34" charset="0"/>
                <a:ea typeface="Tahoma" panose="020B0604030504040204" pitchFamily="34" charset="0"/>
                <a:cs typeface="Tahoma" panose="020B0604030504040204" pitchFamily="34" charset="0"/>
              </a:rPr>
              <a:t>Actively Engaged Rules: </a:t>
            </a:r>
            <a:r>
              <a:rPr lang="en-US" sz="2200" dirty="0">
                <a:latin typeface="Tahoma" panose="020B0604030504040204" pitchFamily="34" charset="0"/>
                <a:ea typeface="Tahoma" panose="020B0604030504040204" pitchFamily="34" charset="0"/>
                <a:cs typeface="Tahoma" panose="020B0604030504040204" pitchFamily="34" charset="0"/>
              </a:rPr>
              <a:t>the 2018 Farm Bill amends the definition of family to include first cousins, nieces, and nephews, thereby exempting them from the requirements for non-family operations authorized in the 2014 Farm Bill.</a:t>
            </a:r>
            <a:endParaRPr lang="en-US" sz="2200" b="1" dirty="0">
              <a:latin typeface="Tahoma" panose="020B0604030504040204" pitchFamily="34" charset="0"/>
              <a:ea typeface="Tahoma" panose="020B0604030504040204" pitchFamily="34" charset="0"/>
              <a:cs typeface="Tahoma" panose="020B0604030504040204" pitchFamily="34" charset="0"/>
            </a:endParaRPr>
          </a:p>
          <a:p>
            <a:pPr>
              <a:lnSpc>
                <a:spcPct val="100000"/>
              </a:lnSpc>
              <a:spcBef>
                <a:spcPts val="1200"/>
              </a:spcBef>
              <a:spcAft>
                <a:spcPts val="600"/>
              </a:spcAft>
            </a:pPr>
            <a:r>
              <a:rPr lang="en-US" sz="2200" b="1" dirty="0">
                <a:latin typeface="Tahoma" panose="020B0604030504040204" pitchFamily="34" charset="0"/>
                <a:ea typeface="Tahoma" panose="020B0604030504040204" pitchFamily="34" charset="0"/>
                <a:cs typeface="Tahoma" panose="020B0604030504040204" pitchFamily="34" charset="0"/>
              </a:rPr>
              <a:t>Payment Limits: </a:t>
            </a:r>
            <a:r>
              <a:rPr lang="en-US" sz="2200" dirty="0">
                <a:latin typeface="Tahoma" panose="020B0604030504040204" pitchFamily="34" charset="0"/>
                <a:ea typeface="Tahoma" panose="020B0604030504040204" pitchFamily="34" charset="0"/>
                <a:cs typeface="Tahoma" panose="020B0604030504040204" pitchFamily="34" charset="0"/>
              </a:rPr>
              <a:t>maintains the current payment limitation of $125,000 in assistance from ARC/PLC per person or entity. The separate limit for peanuts is maintained and doubling for spouses continues to apply. The 2018 Farm Bill removes Loan Deficiency Payments (LDPs) and Marketing Loan Gains (MLGs) from counting toward the payment limit.</a:t>
            </a:r>
          </a:p>
        </p:txBody>
      </p:sp>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1502471"/>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232877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2832-4B5E-034D-890D-A8FCAF894C86}"/>
              </a:ext>
            </a:extLst>
          </p:cNvPr>
          <p:cNvSpPr>
            <a:spLocks noGrp="1"/>
          </p:cNvSpPr>
          <p:nvPr>
            <p:ph type="title"/>
          </p:nvPr>
        </p:nvSpPr>
        <p:spPr>
          <a:xfrm>
            <a:off x="128587" y="88658"/>
            <a:ext cx="8829674" cy="1325563"/>
          </a:xfrm>
        </p:spPr>
        <p:txBody>
          <a:bodyPr>
            <a:normAutofit/>
          </a:bodyPr>
          <a:lstStyle/>
          <a:p>
            <a:pPr algn="ctr"/>
            <a:r>
              <a:rPr lang="en-US" sz="4000" b="1" dirty="0">
                <a:solidFill>
                  <a:srgbClr val="500000"/>
                </a:solidFill>
                <a:latin typeface="Tahoma" panose="020B0604030504040204" pitchFamily="34" charset="0"/>
                <a:ea typeface="Tahoma" panose="020B0604030504040204" pitchFamily="34" charset="0"/>
                <a:cs typeface="Tahoma" panose="020B0604030504040204" pitchFamily="34" charset="0"/>
              </a:rPr>
              <a:t>Means Testing, Actively Engaged Rules &amp; Payment Limits</a:t>
            </a:r>
          </a:p>
        </p:txBody>
      </p:sp>
      <p:sp>
        <p:nvSpPr>
          <p:cNvPr id="3" name="Content Placeholder 2">
            <a:extLst>
              <a:ext uri="{FF2B5EF4-FFF2-40B4-BE49-F238E27FC236}">
                <a16:creationId xmlns:a16="http://schemas.microsoft.com/office/drawing/2014/main" id="{2145122D-FE96-6548-B69C-53006DCCBE19}"/>
              </a:ext>
            </a:extLst>
          </p:cNvPr>
          <p:cNvSpPr>
            <a:spLocks noGrp="1"/>
          </p:cNvSpPr>
          <p:nvPr>
            <p:ph idx="1"/>
          </p:nvPr>
        </p:nvSpPr>
        <p:spPr>
          <a:xfrm>
            <a:off x="307962" y="1821930"/>
            <a:ext cx="8528075" cy="3214140"/>
          </a:xfrm>
        </p:spPr>
        <p:txBody>
          <a:bodyPr>
            <a:noAutofit/>
          </a:bodyPr>
          <a:lstStyle/>
          <a:p>
            <a:pPr>
              <a:spcBef>
                <a:spcPts val="1200"/>
              </a:spcBef>
              <a:spcAft>
                <a:spcPts val="1200"/>
              </a:spcAft>
            </a:pPr>
            <a:r>
              <a:rPr lang="en-US" sz="2200" b="1" dirty="0">
                <a:latin typeface="Tahoma" panose="020B0604030504040204" pitchFamily="34" charset="0"/>
                <a:ea typeface="Tahoma" panose="020B0604030504040204" pitchFamily="34" charset="0"/>
                <a:cs typeface="Tahoma" panose="020B0604030504040204" pitchFamily="34" charset="0"/>
              </a:rPr>
              <a:t>Lessons learned from WHIP+ &amp; ERP?</a:t>
            </a:r>
          </a:p>
          <a:p>
            <a:pPr marL="574675" lvl="1" indent="-231775">
              <a:lnSpc>
                <a:spcPct val="100000"/>
              </a:lnSpc>
              <a:spcBef>
                <a:spcPts val="1200"/>
              </a:spcBef>
              <a:spcAft>
                <a:spcPts val="1200"/>
              </a:spcAft>
              <a:buFont typeface="Courier New" panose="02070309020205020404" pitchFamily="49" charset="0"/>
              <a:buChar char="o"/>
            </a:pPr>
            <a:r>
              <a:rPr lang="en-US" sz="2200" dirty="0">
                <a:latin typeface="Tahoma" panose="020B0604030504040204" pitchFamily="34" charset="0"/>
                <a:ea typeface="Tahoma" panose="020B0604030504040204" pitchFamily="34" charset="0"/>
                <a:cs typeface="Tahoma" panose="020B0604030504040204" pitchFamily="34" charset="0"/>
              </a:rPr>
              <a:t>Update Title 1 payment limit to include ad hoc limits?</a:t>
            </a:r>
          </a:p>
          <a:p>
            <a:pPr marL="574675" lvl="1" indent="-231775">
              <a:lnSpc>
                <a:spcPct val="100000"/>
              </a:lnSpc>
              <a:spcBef>
                <a:spcPts val="1200"/>
              </a:spcBef>
              <a:spcAft>
                <a:spcPts val="1200"/>
              </a:spcAft>
              <a:buFont typeface="Courier New" panose="02070309020205020404" pitchFamily="49" charset="0"/>
              <a:buChar char="o"/>
            </a:pPr>
            <a:r>
              <a:rPr lang="en-US" sz="2200" dirty="0">
                <a:latin typeface="Tahoma" panose="020B0604030504040204" pitchFamily="34" charset="0"/>
                <a:ea typeface="Tahoma" panose="020B0604030504040204" pitchFamily="34" charset="0"/>
                <a:cs typeface="Tahoma" panose="020B0604030504040204" pitchFamily="34" charset="0"/>
              </a:rPr>
              <a:t>Expand payment limits using 75% AGI threshold (i.e. if 75% of your AGI is from farming/ranching/</a:t>
            </a:r>
            <a:r>
              <a:rPr lang="en-US" sz="2200" dirty="0" err="1">
                <a:latin typeface="Tahoma" panose="020B0604030504040204" pitchFamily="34" charset="0"/>
                <a:ea typeface="Tahoma" panose="020B0604030504040204" pitchFamily="34" charset="0"/>
                <a:cs typeface="Tahoma" panose="020B0604030504040204" pitchFamily="34" charset="0"/>
              </a:rPr>
              <a:t>etc</a:t>
            </a:r>
            <a:r>
              <a:rPr lang="en-US" sz="2200" dirty="0">
                <a:latin typeface="Tahoma" panose="020B0604030504040204" pitchFamily="34" charset="0"/>
                <a:ea typeface="Tahoma" panose="020B0604030504040204" pitchFamily="34" charset="0"/>
                <a:cs typeface="Tahoma" panose="020B0604030504040204" pitchFamily="34" charset="0"/>
              </a:rPr>
              <a:t>)?</a:t>
            </a:r>
          </a:p>
          <a:p>
            <a:pPr marL="574675" lvl="1" indent="-231775">
              <a:lnSpc>
                <a:spcPct val="100000"/>
              </a:lnSpc>
              <a:spcBef>
                <a:spcPts val="1200"/>
              </a:spcBef>
              <a:spcAft>
                <a:spcPts val="1200"/>
              </a:spcAft>
              <a:buFont typeface="Courier New" panose="02070309020205020404" pitchFamily="49" charset="0"/>
              <a:buChar char="o"/>
            </a:pPr>
            <a:r>
              <a:rPr lang="en-US" sz="2200" dirty="0">
                <a:latin typeface="Tahoma" panose="020B0604030504040204" pitchFamily="34" charset="0"/>
                <a:ea typeface="Tahoma" panose="020B0604030504040204" pitchFamily="34" charset="0"/>
                <a:cs typeface="Tahoma" panose="020B0604030504040204" pitchFamily="34" charset="0"/>
              </a:rPr>
              <a:t>Update AGI test to include 75% threshold?</a:t>
            </a:r>
          </a:p>
          <a:p>
            <a:pPr>
              <a:spcAft>
                <a:spcPts val="1200"/>
              </a:spcAft>
            </a:pP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1502471"/>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10754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9985-1D79-3958-C39E-34DB92A86612}"/>
              </a:ext>
            </a:extLst>
          </p:cNvPr>
          <p:cNvSpPr>
            <a:spLocks noGrp="1"/>
          </p:cNvSpPr>
          <p:nvPr>
            <p:ph type="title"/>
          </p:nvPr>
        </p:nvSpPr>
        <p:spPr>
          <a:xfrm>
            <a:off x="0" y="130246"/>
            <a:ext cx="9138212" cy="1325563"/>
          </a:xfrm>
        </p:spPr>
        <p:txBody>
          <a:bodyPr>
            <a:normAutofit/>
          </a:bodyPr>
          <a:lstStyle/>
          <a:p>
            <a:pPr algn="ctr"/>
            <a:r>
              <a:rPr lang="en-US" sz="4000" b="1" dirty="0">
                <a:solidFill>
                  <a:srgbClr val="500000"/>
                </a:solidFill>
                <a:latin typeface="Tahoma" panose="020B0604030504040204" pitchFamily="34" charset="0"/>
                <a:ea typeface="Tahoma" panose="020B0604030504040204" pitchFamily="34" charset="0"/>
                <a:cs typeface="Tahoma" panose="020B0604030504040204" pitchFamily="34" charset="0"/>
              </a:rPr>
              <a:t>Combine Area-Wide Insurance?</a:t>
            </a:r>
            <a:endParaRPr lang="en-US" sz="36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937CBD9D-FB93-09F7-2333-D2E72E20117B}"/>
              </a:ext>
            </a:extLst>
          </p:cNvPr>
          <p:cNvSpPr>
            <a:spLocks noGrp="1"/>
          </p:cNvSpPr>
          <p:nvPr>
            <p:ph idx="1"/>
          </p:nvPr>
        </p:nvSpPr>
        <p:spPr>
          <a:xfrm>
            <a:off x="451847" y="1784864"/>
            <a:ext cx="8446826" cy="5073136"/>
          </a:xfrm>
        </p:spPr>
        <p:txBody>
          <a:bodyPr>
            <a:normAutofit fontScale="92500" lnSpcReduction="20000"/>
          </a:bodyPr>
          <a:lstStyle/>
          <a:p>
            <a:pPr>
              <a:lnSpc>
                <a:spcPct val="120000"/>
              </a:lnSpc>
              <a:spcAft>
                <a:spcPts val="1200"/>
              </a:spcAft>
            </a:pPr>
            <a:r>
              <a:rPr lang="en-US" sz="2000" dirty="0">
                <a:latin typeface="Tahoma" panose="020B0604030504040204" pitchFamily="34" charset="0"/>
                <a:ea typeface="Tahoma" panose="020B0604030504040204" pitchFamily="34" charset="0"/>
                <a:cs typeface="Tahoma" panose="020B0604030504040204" pitchFamily="34" charset="0"/>
              </a:rPr>
              <a:t>There is a confusing plethora of area-wide policy options (e.g., SCO, STAX, ECO).</a:t>
            </a:r>
          </a:p>
          <a:p>
            <a:pPr>
              <a:lnSpc>
                <a:spcPct val="120000"/>
              </a:lnSpc>
              <a:spcAft>
                <a:spcPts val="1200"/>
              </a:spcAft>
            </a:pPr>
            <a:r>
              <a:rPr lang="en-US" sz="2000" dirty="0">
                <a:latin typeface="Tahoma" panose="020B0604030504040204" pitchFamily="34" charset="0"/>
                <a:ea typeface="Tahoma" panose="020B0604030504040204" pitchFamily="34" charset="0"/>
                <a:cs typeface="Tahoma" panose="020B0604030504040204" pitchFamily="34" charset="0"/>
              </a:rPr>
              <a:t>Each have their own unique features—for example:</a:t>
            </a:r>
          </a:p>
          <a:p>
            <a:pPr marL="0" indent="0">
              <a:lnSpc>
                <a:spcPct val="120000"/>
              </a:lnSpc>
              <a:spcAft>
                <a:spcPts val="120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Aft>
                <a:spcPts val="120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Aft>
                <a:spcPts val="120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Aft>
                <a:spcPts val="120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20000"/>
              </a:lnSpc>
              <a:spcAft>
                <a:spcPts val="1200"/>
              </a:spcAft>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a:lnSpc>
                <a:spcPct val="120000"/>
              </a:lnSpc>
              <a:spcAft>
                <a:spcPts val="1200"/>
              </a:spcAft>
            </a:pPr>
            <a:r>
              <a:rPr lang="en-US" sz="1800" dirty="0">
                <a:latin typeface="Tahoma" panose="020B0604030504040204" pitchFamily="34" charset="0"/>
                <a:ea typeface="Tahoma" panose="020B0604030504040204" pitchFamily="34" charset="0"/>
                <a:cs typeface="Tahoma" panose="020B0604030504040204" pitchFamily="34" charset="0"/>
              </a:rPr>
              <a:t>Could </a:t>
            </a:r>
            <a:r>
              <a:rPr lang="en-US" sz="2000" dirty="0">
                <a:latin typeface="Tahoma" panose="020B0604030504040204" pitchFamily="34" charset="0"/>
                <a:ea typeface="Tahoma" panose="020B0604030504040204" pitchFamily="34" charset="0"/>
                <a:cs typeface="Tahoma" panose="020B0604030504040204" pitchFamily="34" charset="0"/>
              </a:rPr>
              <a:t>we take the best features of each and combine?  With cotton contributing the most baseline, could STAX+PLC be allowed as a compromise?  What is the future of ARC?</a:t>
            </a:r>
          </a:p>
        </p:txBody>
      </p:sp>
      <p:sp>
        <p:nvSpPr>
          <p:cNvPr id="4" name="Rectangle 5">
            <a:extLst>
              <a:ext uri="{FF2B5EF4-FFF2-40B4-BE49-F238E27FC236}">
                <a16:creationId xmlns:a16="http://schemas.microsoft.com/office/drawing/2014/main" id="{3119B261-BF7D-967C-6621-64A017A1F5D8}"/>
              </a:ext>
            </a:extLst>
          </p:cNvPr>
          <p:cNvSpPr>
            <a:spLocks noChangeArrowheads="1"/>
          </p:cNvSpPr>
          <p:nvPr/>
        </p:nvSpPr>
        <p:spPr bwMode="auto">
          <a:xfrm>
            <a:off x="5788" y="13918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graphicFrame>
        <p:nvGraphicFramePr>
          <p:cNvPr id="6" name="Table 5">
            <a:extLst>
              <a:ext uri="{FF2B5EF4-FFF2-40B4-BE49-F238E27FC236}">
                <a16:creationId xmlns:a16="http://schemas.microsoft.com/office/drawing/2014/main" id="{77972613-8D3F-92AD-95DF-89A146AED166}"/>
              </a:ext>
            </a:extLst>
          </p:cNvPr>
          <p:cNvGraphicFramePr>
            <a:graphicFrameLocks noGrp="1"/>
          </p:cNvGraphicFramePr>
          <p:nvPr/>
        </p:nvGraphicFramePr>
        <p:xfrm>
          <a:off x="722264" y="3232460"/>
          <a:ext cx="7905992" cy="2233804"/>
        </p:xfrm>
        <a:graphic>
          <a:graphicData uri="http://schemas.openxmlformats.org/drawingml/2006/table">
            <a:tbl>
              <a:tblPr firstRow="1" bandRow="1">
                <a:tableStyleId>{5C22544A-7EE6-4342-B048-85BDC9FD1C3A}</a:tableStyleId>
              </a:tblPr>
              <a:tblGrid>
                <a:gridCol w="2400077">
                  <a:extLst>
                    <a:ext uri="{9D8B030D-6E8A-4147-A177-3AD203B41FA5}">
                      <a16:colId xmlns:a16="http://schemas.microsoft.com/office/drawing/2014/main" val="2840276713"/>
                    </a:ext>
                  </a:extLst>
                </a:gridCol>
                <a:gridCol w="1749724">
                  <a:extLst>
                    <a:ext uri="{9D8B030D-6E8A-4147-A177-3AD203B41FA5}">
                      <a16:colId xmlns:a16="http://schemas.microsoft.com/office/drawing/2014/main" val="3482730379"/>
                    </a:ext>
                  </a:extLst>
                </a:gridCol>
                <a:gridCol w="1877673">
                  <a:extLst>
                    <a:ext uri="{9D8B030D-6E8A-4147-A177-3AD203B41FA5}">
                      <a16:colId xmlns:a16="http://schemas.microsoft.com/office/drawing/2014/main" val="753041151"/>
                    </a:ext>
                  </a:extLst>
                </a:gridCol>
                <a:gridCol w="1878518">
                  <a:extLst>
                    <a:ext uri="{9D8B030D-6E8A-4147-A177-3AD203B41FA5}">
                      <a16:colId xmlns:a16="http://schemas.microsoft.com/office/drawing/2014/main" val="361501684"/>
                    </a:ext>
                  </a:extLst>
                </a:gridCol>
              </a:tblGrid>
              <a:tr h="210185">
                <a:tc>
                  <a:txBody>
                    <a:bodyPr/>
                    <a:lstStyle/>
                    <a:p>
                      <a:pPr>
                        <a:lnSpc>
                          <a:spcPct val="107000"/>
                        </a:lnSpc>
                      </a:pPr>
                      <a:endParaRPr lang="en-US" sz="1600" b="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a:solidFill>
                            <a:schemeClr val="tx1"/>
                          </a:solidFill>
                          <a:effectLst/>
                          <a:latin typeface="Tahoma" panose="020B0604030504040204" pitchFamily="34" charset="0"/>
                          <a:ea typeface="Tahoma" panose="020B0604030504040204" pitchFamily="34" charset="0"/>
                          <a:cs typeface="Tahoma" panose="020B0604030504040204" pitchFamily="34" charset="0"/>
                        </a:rPr>
                        <a:t>SCO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a:solidFill>
                            <a:schemeClr val="tx1"/>
                          </a:solidFill>
                          <a:effectLst/>
                          <a:latin typeface="Tahoma" panose="020B0604030504040204" pitchFamily="34" charset="0"/>
                          <a:ea typeface="Tahoma" panose="020B0604030504040204" pitchFamily="34" charset="0"/>
                          <a:cs typeface="Tahoma" panose="020B0604030504040204" pitchFamily="34" charset="0"/>
                        </a:rPr>
                        <a:t>STAX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ECO</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52471540"/>
                  </a:ext>
                </a:extLst>
              </a:tr>
              <a:tr h="210185">
                <a:tc>
                  <a:txBody>
                    <a:bodyPr/>
                    <a:lstStyle/>
                    <a:p>
                      <a:pPr marL="0" marR="0">
                        <a:lnSpc>
                          <a:spcPct val="107000"/>
                        </a:lnSpc>
                        <a:spcBef>
                          <a:spcPts val="0"/>
                        </a:spcBef>
                        <a:spcAft>
                          <a:spcPts val="0"/>
                        </a:spcAft>
                      </a:pPr>
                      <a:r>
                        <a:rPr lang="en-US" sz="1600" b="0">
                          <a:effectLst/>
                          <a:latin typeface="Tahoma" panose="020B0604030504040204" pitchFamily="34" charset="0"/>
                          <a:ea typeface="Tahoma" panose="020B0604030504040204" pitchFamily="34" charset="0"/>
                          <a:cs typeface="Tahoma" panose="020B0604030504040204" pitchFamily="34" charset="0"/>
                        </a:rPr>
                        <a:t>Maximum Trigger Point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069864"/>
                  </a:ext>
                </a:extLst>
              </a:tr>
              <a:tr h="210185">
                <a:tc>
                  <a:txBody>
                    <a:bodyPr/>
                    <a:lstStyle/>
                    <a:p>
                      <a:pPr marL="0" marR="0">
                        <a:lnSpc>
                          <a:spcPct val="107000"/>
                        </a:lnSpc>
                        <a:spcBef>
                          <a:spcPts val="0"/>
                        </a:spcBef>
                        <a:spcAft>
                          <a:spcPts val="0"/>
                        </a:spcAft>
                      </a:pPr>
                      <a:r>
                        <a:rPr lang="en-US" sz="1600" b="0">
                          <a:effectLst/>
                          <a:latin typeface="Tahoma" panose="020B0604030504040204" pitchFamily="34" charset="0"/>
                          <a:ea typeface="Tahoma" panose="020B0604030504040204" pitchFamily="34" charset="0"/>
                          <a:cs typeface="Tahoma" panose="020B0604030504040204" pitchFamily="34" charset="0"/>
                        </a:rPr>
                        <a:t>Maximum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19232"/>
                  </a:ext>
                </a:extLst>
              </a:tr>
              <a:tr h="210185">
                <a:tc>
                  <a:txBody>
                    <a:bodyPr/>
                    <a:lstStyle/>
                    <a:p>
                      <a:pPr marL="0" marR="0">
                        <a:lnSpc>
                          <a:spcPct val="107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Premium Subsidy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 44% - 51%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819957"/>
                  </a:ext>
                </a:extLst>
              </a:tr>
              <a:tr h="210185">
                <a:tc>
                  <a:txBody>
                    <a:bodyPr/>
                    <a:lstStyle/>
                    <a:p>
                      <a:pPr marL="0" marR="0">
                        <a:lnSpc>
                          <a:spcPct val="107000"/>
                        </a:lnSpc>
                        <a:spcBef>
                          <a:spcPts val="0"/>
                        </a:spcBef>
                        <a:spcAft>
                          <a:spcPts val="0"/>
                        </a:spcAft>
                      </a:pPr>
                      <a:r>
                        <a:rPr lang="en-US" sz="1600" b="0">
                          <a:effectLst/>
                          <a:latin typeface="Tahoma" panose="020B0604030504040204" pitchFamily="34" charset="0"/>
                          <a:ea typeface="Tahoma" panose="020B0604030504040204" pitchFamily="34" charset="0"/>
                          <a:cs typeface="Tahoma" panose="020B0604030504040204" pitchFamily="34" charset="0"/>
                        </a:rPr>
                        <a:t>Yield Basis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Individual APH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County Average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a:effectLst/>
                          <a:latin typeface="Tahoma" panose="020B0604030504040204" pitchFamily="34" charset="0"/>
                          <a:ea typeface="Tahoma" panose="020B0604030504040204" pitchFamily="34" charset="0"/>
                          <a:cs typeface="Tahoma" panose="020B0604030504040204" pitchFamily="34" charset="0"/>
                        </a:rPr>
                        <a:t>Individual APH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4586363"/>
                  </a:ext>
                </a:extLst>
              </a:tr>
              <a:tr h="365760">
                <a:tc>
                  <a:txBody>
                    <a:bodyPr/>
                    <a:lstStyle/>
                    <a:p>
                      <a:pPr marL="0" marR="0">
                        <a:lnSpc>
                          <a:spcPct val="107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Title 1 Interaction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PLC Allowed</a:t>
                      </a:r>
                    </a:p>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ARC Not Allowed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PLC Not Allowed </a:t>
                      </a:r>
                    </a:p>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ARC Not Allowed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PLC Allowed</a:t>
                      </a:r>
                    </a:p>
                    <a:p>
                      <a:pPr marL="0" marR="0" algn="ctr">
                        <a:lnSpc>
                          <a:spcPct val="107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ARC Allowed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5984517"/>
                  </a:ext>
                </a:extLst>
              </a:tr>
            </a:tbl>
          </a:graphicData>
        </a:graphic>
      </p:graphicFrame>
    </p:spTree>
    <p:extLst>
      <p:ext uri="{BB962C8B-B14F-4D97-AF65-F5344CB8AC3E}">
        <p14:creationId xmlns:p14="http://schemas.microsoft.com/office/powerpoint/2010/main" val="2165968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2424918"/>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85F4BF08-6F7B-AB4F-BF66-11C91E642EDA}"/>
              </a:ext>
            </a:extLst>
          </p:cNvPr>
          <p:cNvSpPr txBox="1">
            <a:spLocks/>
          </p:cNvSpPr>
          <p:nvPr/>
        </p:nvSpPr>
        <p:spPr>
          <a:xfrm>
            <a:off x="149087" y="2650560"/>
            <a:ext cx="8842513"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Setting the Stage:</a:t>
            </a:r>
          </a:p>
          <a:p>
            <a:pPr algn="ctr">
              <a:lnSpc>
                <a:spcPct val="110000"/>
              </a:lnSpc>
            </a:pPr>
            <a:r>
              <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rPr>
              <a:t>Fiscal Responsibility Act of 2023</a:t>
            </a:r>
          </a:p>
        </p:txBody>
      </p:sp>
      <p:sp>
        <p:nvSpPr>
          <p:cNvPr id="8" name="Rectangle 5">
            <a:extLst>
              <a:ext uri="{FF2B5EF4-FFF2-40B4-BE49-F238E27FC236}">
                <a16:creationId xmlns:a16="http://schemas.microsoft.com/office/drawing/2014/main" id="{D6E7B422-6842-C94C-9341-DAD09D9091E3}"/>
              </a:ext>
            </a:extLst>
          </p:cNvPr>
          <p:cNvSpPr>
            <a:spLocks noChangeArrowheads="1"/>
          </p:cNvSpPr>
          <p:nvPr/>
        </p:nvSpPr>
        <p:spPr bwMode="auto">
          <a:xfrm>
            <a:off x="19042" y="413775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3510853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idx="4294967295"/>
          </p:nvPr>
        </p:nvSpPr>
        <p:spPr>
          <a:xfrm>
            <a:off x="0" y="72519"/>
            <a:ext cx="9144000" cy="1061829"/>
          </a:xfrm>
          <a:noFill/>
        </p:spPr>
        <p:txBody>
          <a:bodyPr wrap="square">
            <a:spAutoFit/>
          </a:bodyPr>
          <a:lstStyle/>
          <a:p>
            <a:pPr algn="ctr"/>
            <a:r>
              <a:rPr lang="en-US" sz="4200" b="1" dirty="0">
                <a:solidFill>
                  <a:srgbClr val="500000"/>
                </a:solidFill>
                <a:effectLst>
                  <a:outerShdw blurRad="38100" dist="38100" dir="2700000" algn="tl">
                    <a:srgbClr val="C0C0C0"/>
                  </a:outerShdw>
                </a:effectLst>
                <a:latin typeface="Tahoma" pitchFamily="34" charset="0"/>
              </a:rPr>
              <a:t>Southern Ag Today</a:t>
            </a:r>
            <a:br>
              <a:rPr lang="en-US" sz="4200" b="1" dirty="0">
                <a:solidFill>
                  <a:srgbClr val="500000"/>
                </a:solidFill>
                <a:effectLst>
                  <a:outerShdw blurRad="38100" dist="38100" dir="2700000" algn="tl">
                    <a:srgbClr val="C0C0C0"/>
                  </a:outerShdw>
                </a:effectLst>
                <a:latin typeface="Tahoma" pitchFamily="34" charset="0"/>
              </a:rPr>
            </a:br>
            <a:r>
              <a:rPr lang="en-US" sz="2800" dirty="0" err="1">
                <a:solidFill>
                  <a:srgbClr val="500000"/>
                </a:solidFill>
                <a:effectLst>
                  <a:outerShdw blurRad="38100" dist="38100" dir="2700000" algn="tl">
                    <a:srgbClr val="C0C0C0"/>
                  </a:outerShdw>
                </a:effectLst>
                <a:latin typeface="Tahoma" pitchFamily="34" charset="0"/>
              </a:rPr>
              <a:t>www.southernagtoday.org</a:t>
            </a:r>
            <a:endParaRPr lang="en-US" sz="2800" dirty="0">
              <a:solidFill>
                <a:srgbClr val="500000"/>
              </a:solidFill>
              <a:effectLst>
                <a:outerShdw blurRad="38100" dist="38100" dir="2700000" algn="tl">
                  <a:srgbClr val="C0C0C0"/>
                </a:outerShdw>
              </a:effectLst>
              <a:latin typeface="Tahoma" pitchFamily="34" charset="0"/>
            </a:endParaRPr>
          </a:p>
        </p:txBody>
      </p:sp>
      <p:sp>
        <p:nvSpPr>
          <p:cNvPr id="612355" name="Rectangle 3"/>
          <p:cNvSpPr>
            <a:spLocks noChangeArrowheads="1"/>
          </p:cNvSpPr>
          <p:nvPr/>
        </p:nvSpPr>
        <p:spPr bwMode="auto">
          <a:xfrm>
            <a:off x="0" y="1159266"/>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2400" dirty="0">
              <a:latin typeface="Times New Roman" pitchFamily="18" charset="0"/>
              <a:ea typeface="ＭＳ Ｐゴシック" pitchFamily="34" charset="-128"/>
            </a:endParaRPr>
          </a:p>
        </p:txBody>
      </p:sp>
      <p:pic>
        <p:nvPicPr>
          <p:cNvPr id="8" name="Picture 7" descr="Qr code&#10;&#10;Description automatically generated">
            <a:extLst>
              <a:ext uri="{FF2B5EF4-FFF2-40B4-BE49-F238E27FC236}">
                <a16:creationId xmlns:a16="http://schemas.microsoft.com/office/drawing/2014/main" id="{731335B5-FDC5-594E-9E43-64807EB6184A}"/>
              </a:ext>
            </a:extLst>
          </p:cNvPr>
          <p:cNvPicPr>
            <a:picLocks noChangeAspect="1"/>
          </p:cNvPicPr>
          <p:nvPr/>
        </p:nvPicPr>
        <p:blipFill>
          <a:blip r:embed="rId2"/>
          <a:stretch>
            <a:fillRect/>
          </a:stretch>
        </p:blipFill>
        <p:spPr>
          <a:xfrm>
            <a:off x="5567365" y="3353532"/>
            <a:ext cx="3359937" cy="3359937"/>
          </a:xfrm>
          <a:prstGeom prst="rect">
            <a:avLst/>
          </a:prstGeom>
        </p:spPr>
      </p:pic>
      <p:sp>
        <p:nvSpPr>
          <p:cNvPr id="9" name="Rectangle 4">
            <a:extLst>
              <a:ext uri="{FF2B5EF4-FFF2-40B4-BE49-F238E27FC236}">
                <a16:creationId xmlns:a16="http://schemas.microsoft.com/office/drawing/2014/main" id="{8A9B0002-E956-7A43-830E-6A327AA3D6DC}"/>
              </a:ext>
            </a:extLst>
          </p:cNvPr>
          <p:cNvSpPr>
            <a:spLocks noChangeArrowheads="1"/>
          </p:cNvSpPr>
          <p:nvPr/>
        </p:nvSpPr>
        <p:spPr bwMode="auto">
          <a:xfrm>
            <a:off x="5664820" y="1940604"/>
            <a:ext cx="3100039" cy="460949"/>
          </a:xfrm>
          <a:prstGeom prst="rect">
            <a:avLst/>
          </a:prstGeom>
          <a:noFill/>
          <a:ln w="9525">
            <a:noFill/>
            <a:miter lim="800000"/>
            <a:headEnd/>
            <a:tailEnd/>
          </a:ln>
        </p:spPr>
        <p:txBody>
          <a:bodyPr/>
          <a:lstStyle/>
          <a:p>
            <a:pPr algn="ctr">
              <a:spcBef>
                <a:spcPts val="600"/>
              </a:spcBef>
              <a:spcAft>
                <a:spcPts val="1000"/>
              </a:spcAft>
            </a:pPr>
            <a:r>
              <a:rPr lang="en-US" sz="2200" b="1" dirty="0">
                <a:latin typeface="Tahoma" panose="020B0604030504040204" pitchFamily="34" charset="0"/>
                <a:ea typeface="Tahoma" panose="020B0604030504040204" pitchFamily="34" charset="0"/>
                <a:cs typeface="Tahoma" panose="020B0604030504040204" pitchFamily="34" charset="0"/>
              </a:rPr>
              <a:t>Officially </a:t>
            </a:r>
          </a:p>
          <a:p>
            <a:pPr algn="ctr">
              <a:spcBef>
                <a:spcPts val="600"/>
              </a:spcBef>
              <a:spcAft>
                <a:spcPts val="1000"/>
              </a:spcAft>
            </a:pPr>
            <a:r>
              <a:rPr lang="en-US" sz="2200" b="1" dirty="0">
                <a:latin typeface="Tahoma" panose="020B0604030504040204" pitchFamily="34" charset="0"/>
                <a:ea typeface="Tahoma" panose="020B0604030504040204" pitchFamily="34" charset="0"/>
                <a:cs typeface="Tahoma" panose="020B0604030504040204" pitchFamily="34" charset="0"/>
              </a:rPr>
              <a:t>launched!!</a:t>
            </a:r>
          </a:p>
        </p:txBody>
      </p:sp>
      <p:pic>
        <p:nvPicPr>
          <p:cNvPr id="10" name="Picture 9" descr="Graphical user interface&#10;&#10;Description automatically generated">
            <a:extLst>
              <a:ext uri="{FF2B5EF4-FFF2-40B4-BE49-F238E27FC236}">
                <a16:creationId xmlns:a16="http://schemas.microsoft.com/office/drawing/2014/main" id="{51D2AA4C-5A6F-124A-96E5-E3861C27EDF0}"/>
              </a:ext>
            </a:extLst>
          </p:cNvPr>
          <p:cNvPicPr>
            <a:picLocks noChangeAspect="1"/>
          </p:cNvPicPr>
          <p:nvPr/>
        </p:nvPicPr>
        <p:blipFill>
          <a:blip r:embed="rId3"/>
          <a:stretch>
            <a:fillRect/>
          </a:stretch>
        </p:blipFill>
        <p:spPr>
          <a:xfrm>
            <a:off x="70371" y="1311996"/>
            <a:ext cx="5280324" cy="5481627"/>
          </a:xfrm>
          <a:prstGeom prst="rect">
            <a:avLst/>
          </a:prstGeom>
        </p:spPr>
      </p:pic>
    </p:spTree>
    <p:extLst>
      <p:ext uri="{BB962C8B-B14F-4D97-AF65-F5344CB8AC3E}">
        <p14:creationId xmlns:p14="http://schemas.microsoft.com/office/powerpoint/2010/main" val="3782270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3"/>
          <p:cNvSpPr txBox="1">
            <a:spLocks noChangeArrowheads="1"/>
          </p:cNvSpPr>
          <p:nvPr/>
        </p:nvSpPr>
        <p:spPr bwMode="auto">
          <a:xfrm>
            <a:off x="12700" y="399480"/>
            <a:ext cx="9118600"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lnSpc>
                <a:spcPct val="80000"/>
              </a:lnSpc>
              <a:spcBef>
                <a:spcPct val="25000"/>
              </a:spcBef>
              <a:spcAft>
                <a:spcPct val="25000"/>
              </a:spcAft>
              <a:buClr>
                <a:schemeClr val="accent2"/>
              </a:buClr>
              <a:buChar char="•"/>
              <a:defRPr sz="2400">
                <a:solidFill>
                  <a:schemeClr val="tx1"/>
                </a:solidFill>
                <a:latin typeface="Tahoma" charset="0"/>
                <a:ea typeface="ＭＳ Ｐゴシック" charset="0"/>
              </a:defRPr>
            </a:lvl6pPr>
            <a:lvl7pPr marL="2971800" indent="-228600" eaLnBrk="0" fontAlgn="base" hangingPunct="0">
              <a:lnSpc>
                <a:spcPct val="80000"/>
              </a:lnSpc>
              <a:spcBef>
                <a:spcPct val="25000"/>
              </a:spcBef>
              <a:spcAft>
                <a:spcPct val="25000"/>
              </a:spcAft>
              <a:buClr>
                <a:schemeClr val="accent2"/>
              </a:buClr>
              <a:buChar char="•"/>
              <a:defRPr sz="2400">
                <a:solidFill>
                  <a:schemeClr val="tx1"/>
                </a:solidFill>
                <a:latin typeface="Tahoma" charset="0"/>
                <a:ea typeface="ＭＳ Ｐゴシック" charset="0"/>
              </a:defRPr>
            </a:lvl7pPr>
            <a:lvl8pPr marL="3429000" indent="-228600" eaLnBrk="0" fontAlgn="base" hangingPunct="0">
              <a:lnSpc>
                <a:spcPct val="80000"/>
              </a:lnSpc>
              <a:spcBef>
                <a:spcPct val="25000"/>
              </a:spcBef>
              <a:spcAft>
                <a:spcPct val="25000"/>
              </a:spcAft>
              <a:buClr>
                <a:schemeClr val="accent2"/>
              </a:buClr>
              <a:buChar char="•"/>
              <a:defRPr sz="2400">
                <a:solidFill>
                  <a:schemeClr val="tx1"/>
                </a:solidFill>
                <a:latin typeface="Tahoma" charset="0"/>
                <a:ea typeface="ＭＳ Ｐゴシック" charset="0"/>
              </a:defRPr>
            </a:lvl8pPr>
            <a:lvl9pPr marL="3886200" indent="-228600" eaLnBrk="0" fontAlgn="base" hangingPunct="0">
              <a:lnSpc>
                <a:spcPct val="80000"/>
              </a:lnSpc>
              <a:spcBef>
                <a:spcPct val="25000"/>
              </a:spcBef>
              <a:spcAft>
                <a:spcPct val="25000"/>
              </a:spcAft>
              <a:buClr>
                <a:schemeClr val="accent2"/>
              </a:buClr>
              <a:buChar char="•"/>
              <a:defRPr sz="2400">
                <a:solidFill>
                  <a:schemeClr val="tx1"/>
                </a:solidFill>
                <a:latin typeface="Tahoma" charset="0"/>
                <a:ea typeface="ＭＳ Ｐゴシック" charset="0"/>
              </a:defRPr>
            </a:lvl9pPr>
          </a:lstStyle>
          <a:p>
            <a:pPr algn="ctr" eaLnBrk="1" hangingPunct="1">
              <a:buFontTx/>
              <a:buNone/>
            </a:pPr>
            <a:r>
              <a:rPr lang="en-US" sz="5400" b="1" dirty="0">
                <a:solidFill>
                  <a:srgbClr val="500000"/>
                </a:solidFill>
                <a:effectLst>
                  <a:outerShdw blurRad="50800" dist="38100" dir="2700000" algn="tl" rotWithShape="0">
                    <a:prstClr val="black">
                      <a:alpha val="40000"/>
                    </a:prstClr>
                  </a:outerShdw>
                </a:effectLst>
              </a:rPr>
              <a:t>Questions?</a:t>
            </a:r>
          </a:p>
          <a:p>
            <a:pPr algn="ctr" eaLnBrk="1" hangingPunct="1">
              <a:buFontTx/>
              <a:buNone/>
            </a:pPr>
            <a:endParaRPr lang="en-US" sz="3600" dirty="0">
              <a:solidFill>
                <a:srgbClr val="500000"/>
              </a:solidFill>
            </a:endParaRPr>
          </a:p>
          <a:p>
            <a:pPr algn="ctr" eaLnBrk="1" hangingPunct="1">
              <a:buFontTx/>
              <a:buNone/>
            </a:pPr>
            <a:endParaRPr lang="en-US" sz="3600" dirty="0">
              <a:solidFill>
                <a:srgbClr val="500000"/>
              </a:solidFill>
            </a:endParaRPr>
          </a:p>
          <a:p>
            <a:pPr algn="ctr" eaLnBrk="1" hangingPunct="1">
              <a:buFontTx/>
              <a:buNone/>
            </a:pPr>
            <a:endParaRPr lang="en-US" sz="3600" dirty="0"/>
          </a:p>
        </p:txBody>
      </p:sp>
      <p:sp>
        <p:nvSpPr>
          <p:cNvPr id="50178" name="Rectangle 4"/>
          <p:cNvSpPr>
            <a:spLocks noChangeArrowheads="1"/>
          </p:cNvSpPr>
          <p:nvPr/>
        </p:nvSpPr>
        <p:spPr bwMode="auto">
          <a:xfrm>
            <a:off x="-12700" y="1647825"/>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a:latin typeface="Times New Roman" charset="0"/>
            </a:endParaRPr>
          </a:p>
        </p:txBody>
      </p:sp>
      <p:sp>
        <p:nvSpPr>
          <p:cNvPr id="2" name="TextBox 1">
            <a:extLst>
              <a:ext uri="{FF2B5EF4-FFF2-40B4-BE49-F238E27FC236}">
                <a16:creationId xmlns:a16="http://schemas.microsoft.com/office/drawing/2014/main" id="{DE824B50-F000-194D-A604-EDFF62B11FEF}"/>
              </a:ext>
            </a:extLst>
          </p:cNvPr>
          <p:cNvSpPr txBox="1"/>
          <p:nvPr/>
        </p:nvSpPr>
        <p:spPr>
          <a:xfrm>
            <a:off x="91440" y="3022672"/>
            <a:ext cx="4284887" cy="2400657"/>
          </a:xfrm>
          <a:prstGeom prst="rect">
            <a:avLst/>
          </a:prstGeom>
          <a:noFill/>
        </p:spPr>
        <p:txBody>
          <a:bodyPr wrap="square" rtlCol="0">
            <a:spAutoFit/>
          </a:bodyPr>
          <a:lstStyle/>
          <a:p>
            <a:pPr algn="ctr"/>
            <a:r>
              <a:rPr lang="en-US" sz="3000" dirty="0">
                <a:latin typeface="Tahoma" panose="020B0604030504040204" pitchFamily="34" charset="0"/>
                <a:ea typeface="Tahoma" panose="020B0604030504040204" pitchFamily="34" charset="0"/>
                <a:cs typeface="Tahoma" panose="020B0604030504040204" pitchFamily="34" charset="0"/>
              </a:rPr>
              <a:t>Dr. Bart Fischer</a:t>
            </a:r>
          </a:p>
          <a:p>
            <a:pPr algn="ctr"/>
            <a:r>
              <a:rPr lang="en-US" sz="3000" dirty="0">
                <a:latin typeface="Tahoma" panose="020B0604030504040204" pitchFamily="34" charset="0"/>
                <a:ea typeface="Tahoma" panose="020B0604030504040204" pitchFamily="34" charset="0"/>
                <a:cs typeface="Tahoma" panose="020B0604030504040204" pitchFamily="34" charset="0"/>
              </a:rPr>
              <a:t>bartfischer@tamu.edu</a:t>
            </a:r>
          </a:p>
          <a:p>
            <a:pPr algn="ctr"/>
            <a:endParaRPr lang="en-US" sz="3000" dirty="0">
              <a:latin typeface="Tahoma" panose="020B0604030504040204" pitchFamily="34" charset="0"/>
              <a:ea typeface="Tahoma" panose="020B0604030504040204" pitchFamily="34" charset="0"/>
              <a:cs typeface="Tahoma" panose="020B0604030504040204" pitchFamily="34" charset="0"/>
            </a:endParaRPr>
          </a:p>
          <a:p>
            <a:pPr algn="ctr"/>
            <a:r>
              <a:rPr lang="en-US" sz="3000" dirty="0">
                <a:latin typeface="Tahoma" panose="020B0604030504040204" pitchFamily="34" charset="0"/>
                <a:ea typeface="Tahoma" panose="020B0604030504040204" pitchFamily="34" charset="0"/>
                <a:cs typeface="Tahoma" panose="020B0604030504040204" pitchFamily="34" charset="0"/>
              </a:rPr>
              <a:t>979-845-5913</a:t>
            </a:r>
          </a:p>
          <a:p>
            <a:pPr algn="ctr"/>
            <a:r>
              <a:rPr lang="en-US" sz="3000" dirty="0" err="1">
                <a:latin typeface="Tahoma" panose="020B0604030504040204" pitchFamily="34" charset="0"/>
                <a:ea typeface="Tahoma" panose="020B0604030504040204" pitchFamily="34" charset="0"/>
                <a:cs typeface="Tahoma" panose="020B0604030504040204" pitchFamily="34" charset="0"/>
              </a:rPr>
              <a:t>www.afpc.tamu.edu</a:t>
            </a:r>
            <a:endParaRPr lang="en-US" sz="3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Qr code&#10;&#10;Description automatically generated">
            <a:extLst>
              <a:ext uri="{FF2B5EF4-FFF2-40B4-BE49-F238E27FC236}">
                <a16:creationId xmlns:a16="http://schemas.microsoft.com/office/drawing/2014/main" id="{CCCB974E-4ECE-3449-946F-99450A5E2669}"/>
              </a:ext>
            </a:extLst>
          </p:cNvPr>
          <p:cNvPicPr>
            <a:picLocks noChangeAspect="1"/>
          </p:cNvPicPr>
          <p:nvPr/>
        </p:nvPicPr>
        <p:blipFill>
          <a:blip r:embed="rId3"/>
          <a:stretch>
            <a:fillRect/>
          </a:stretch>
        </p:blipFill>
        <p:spPr>
          <a:xfrm>
            <a:off x="4376327" y="2045198"/>
            <a:ext cx="4592072" cy="4592072"/>
          </a:xfrm>
          <a:prstGeom prst="rect">
            <a:avLst/>
          </a:prstGeom>
        </p:spPr>
      </p:pic>
    </p:spTree>
    <p:extLst>
      <p:ext uri="{BB962C8B-B14F-4D97-AF65-F5344CB8AC3E}">
        <p14:creationId xmlns:p14="http://schemas.microsoft.com/office/powerpoint/2010/main" val="78378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ECC0B8-59F1-D343-9C9E-C9FC04BE26E0}"/>
              </a:ext>
            </a:extLst>
          </p:cNvPr>
          <p:cNvSpPr>
            <a:spLocks noGrp="1"/>
          </p:cNvSpPr>
          <p:nvPr>
            <p:ph type="title"/>
          </p:nvPr>
        </p:nvSpPr>
        <p:spPr>
          <a:xfrm>
            <a:off x="0" y="9376"/>
            <a:ext cx="9138212" cy="1325563"/>
          </a:xfrm>
        </p:spPr>
        <p:txBody>
          <a:bodyPr>
            <a:normAutofit/>
          </a:bodyPr>
          <a:lstStyle/>
          <a:p>
            <a:pPr algn="ctr"/>
            <a:r>
              <a:rPr lang="en-US" sz="4200" b="1" dirty="0">
                <a:solidFill>
                  <a:srgbClr val="500000"/>
                </a:solidFill>
                <a:latin typeface="Tahoma" panose="020B0604030504040204" pitchFamily="34" charset="0"/>
                <a:ea typeface="Tahoma" panose="020B0604030504040204" pitchFamily="34" charset="0"/>
                <a:cs typeface="Tahoma" panose="020B0604030504040204" pitchFamily="34" charset="0"/>
              </a:rPr>
              <a:t>Fiscal Responsibility Act of 2023</a:t>
            </a:r>
            <a:endParaRPr lang="en-US" sz="4200" dirty="0">
              <a:solidFill>
                <a:srgbClr val="5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5">
            <a:extLst>
              <a:ext uri="{FF2B5EF4-FFF2-40B4-BE49-F238E27FC236}">
                <a16:creationId xmlns:a16="http://schemas.microsoft.com/office/drawing/2014/main" id="{CE9D3291-2172-7B49-92C5-B8DF578CDDBA}"/>
              </a:ext>
            </a:extLst>
          </p:cNvPr>
          <p:cNvSpPr>
            <a:spLocks noChangeArrowheads="1"/>
          </p:cNvSpPr>
          <p:nvPr/>
        </p:nvSpPr>
        <p:spPr bwMode="auto">
          <a:xfrm>
            <a:off x="5788" y="1252100"/>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extBox 6">
            <a:extLst>
              <a:ext uri="{FF2B5EF4-FFF2-40B4-BE49-F238E27FC236}">
                <a16:creationId xmlns:a16="http://schemas.microsoft.com/office/drawing/2014/main" id="{FFE929C6-2B0D-DF45-BB59-7EA49DF47718}"/>
              </a:ext>
            </a:extLst>
          </p:cNvPr>
          <p:cNvSpPr txBox="1"/>
          <p:nvPr/>
        </p:nvSpPr>
        <p:spPr>
          <a:xfrm>
            <a:off x="258418" y="1494266"/>
            <a:ext cx="8607286" cy="5539978"/>
          </a:xfrm>
          <a:prstGeom prst="rect">
            <a:avLst/>
          </a:prstGeom>
          <a:noFill/>
        </p:spPr>
        <p:txBody>
          <a:bodyPr wrap="square" rtlCol="0">
            <a:spAutoFit/>
          </a:bodyPr>
          <a:lstStyle/>
          <a:p>
            <a:pPr>
              <a:spcBef>
                <a:spcPts val="600"/>
              </a:spcBef>
              <a:spcAft>
                <a:spcPts val="600"/>
              </a:spcAft>
            </a:pPr>
            <a:r>
              <a:rPr lang="en-US" b="1" dirty="0">
                <a:latin typeface="Tahoma" panose="020B0604030504040204" pitchFamily="34" charset="0"/>
                <a:ea typeface="Tahoma" panose="020B0604030504040204" pitchFamily="34" charset="0"/>
                <a:cs typeface="Tahoma" panose="020B0604030504040204" pitchFamily="34" charset="0"/>
              </a:rPr>
              <a:t>What’s in it?</a:t>
            </a: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Suspends debt ceiling until 1/1/2025.</a:t>
            </a: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Generates </a:t>
            </a:r>
            <a:r>
              <a:rPr lang="en-US" u="sng" dirty="0">
                <a:latin typeface="Tahoma" panose="020B0604030504040204" pitchFamily="34" charset="0"/>
                <a:ea typeface="Tahoma" panose="020B0604030504040204" pitchFamily="34" charset="0"/>
                <a:cs typeface="Tahoma" panose="020B0604030504040204" pitchFamily="34" charset="0"/>
              </a:rPr>
              <a:t>savings of $1.5 trillion</a:t>
            </a:r>
            <a:r>
              <a:rPr lang="en-US" dirty="0">
                <a:latin typeface="Tahoma" panose="020B0604030504040204" pitchFamily="34" charset="0"/>
                <a:ea typeface="Tahoma" panose="020B0604030504040204" pitchFamily="34" charset="0"/>
                <a:cs typeface="Tahoma" panose="020B0604030504040204" pitchFamily="34" charset="0"/>
              </a:rPr>
              <a:t> (2023–2033) relative to May 2023 baseline.</a:t>
            </a: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Savings largely achieved by capping FY2024 &amp; FY2025 discretionary spending.</a:t>
            </a: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Claw back of unspent COVID funds reduces deficit by estimated $11 billion.</a:t>
            </a: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SNAP:  </a:t>
            </a:r>
          </a:p>
          <a:p>
            <a:pPr marL="1038225" lvl="1" indent="-342900">
              <a:spcBef>
                <a:spcPts val="600"/>
              </a:spcBef>
              <a:spcAft>
                <a:spcPts val="60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Raises ABAWD age from 18-49 to 18-54; exceptions for homeless, veterans, and youth aging out of foster care; sunsets 10/1/2030.</a:t>
            </a:r>
          </a:p>
          <a:p>
            <a:pPr marL="1038225" lvl="1" indent="-342900">
              <a:spcBef>
                <a:spcPts val="600"/>
              </a:spcBef>
              <a:spcAft>
                <a:spcPts val="60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Lowers ABAWD exemptions from 12% to 8% and eliminates carryover.</a:t>
            </a:r>
          </a:p>
          <a:p>
            <a:pPr marL="1038225" lvl="1" indent="-342900">
              <a:spcBef>
                <a:spcPts val="600"/>
              </a:spcBef>
              <a:spcAft>
                <a:spcPts val="60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Publishes work waiver requests/approvals.</a:t>
            </a:r>
            <a:endParaRPr lang="en-US" b="1" dirty="0">
              <a:latin typeface="Tahoma" panose="020B0604030504040204" pitchFamily="34" charset="0"/>
              <a:ea typeface="Tahoma" panose="020B0604030504040204" pitchFamily="34" charset="0"/>
              <a:cs typeface="Tahoma" panose="020B0604030504040204" pitchFamily="34" charset="0"/>
            </a:endParaRPr>
          </a:p>
          <a:p>
            <a:pPr>
              <a:spcBef>
                <a:spcPts val="1800"/>
              </a:spcBef>
              <a:spcAft>
                <a:spcPts val="600"/>
              </a:spcAft>
            </a:pPr>
            <a:r>
              <a:rPr lang="en-US" b="1" dirty="0">
                <a:latin typeface="Tahoma" panose="020B0604030504040204" pitchFamily="34" charset="0"/>
                <a:ea typeface="Tahoma" panose="020B0604030504040204" pitchFamily="34" charset="0"/>
                <a:cs typeface="Tahoma" panose="020B0604030504040204" pitchFamily="34" charset="0"/>
              </a:rPr>
              <a:t>What’s not?</a:t>
            </a:r>
            <a:endParaRPr lang="en-US" dirty="0">
              <a:latin typeface="Tahoma" panose="020B0604030504040204" pitchFamily="34" charset="0"/>
              <a:ea typeface="Tahoma" panose="020B0604030504040204" pitchFamily="34" charset="0"/>
              <a:cs typeface="Tahoma" panose="020B0604030504040204" pitchFamily="34" charset="0"/>
            </a:endParaRPr>
          </a:p>
          <a:p>
            <a:pPr marL="465138" indent="-227013">
              <a:spcBef>
                <a:spcPts val="600"/>
              </a:spcBef>
              <a:spcAft>
                <a:spcPts val="600"/>
              </a:spcAft>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New funding for the 2023 Farm Bill!  Impact?</a:t>
            </a:r>
          </a:p>
          <a:p>
            <a:pPr marL="800100" lvl="1" indent="-342900">
              <a:spcBef>
                <a:spcPts val="600"/>
              </a:spcBef>
              <a:spcAft>
                <a:spcPts val="60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880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2424918"/>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85F4BF08-6F7B-AB4F-BF66-11C91E642EDA}"/>
              </a:ext>
            </a:extLst>
          </p:cNvPr>
          <p:cNvSpPr txBox="1">
            <a:spLocks/>
          </p:cNvSpPr>
          <p:nvPr/>
        </p:nvSpPr>
        <p:spPr>
          <a:xfrm>
            <a:off x="149087" y="2650560"/>
            <a:ext cx="8842513"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Setting the Stage:</a:t>
            </a:r>
          </a:p>
          <a:p>
            <a:pPr algn="ctr">
              <a:lnSpc>
                <a:spcPct val="110000"/>
              </a:lnSpc>
            </a:pPr>
            <a:r>
              <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rPr>
              <a:t>Inflation Reduction Act of 2022</a:t>
            </a:r>
          </a:p>
        </p:txBody>
      </p:sp>
      <p:sp>
        <p:nvSpPr>
          <p:cNvPr id="8" name="Rectangle 5">
            <a:extLst>
              <a:ext uri="{FF2B5EF4-FFF2-40B4-BE49-F238E27FC236}">
                <a16:creationId xmlns:a16="http://schemas.microsoft.com/office/drawing/2014/main" id="{D6E7B422-6842-C94C-9341-DAD09D9091E3}"/>
              </a:ext>
            </a:extLst>
          </p:cNvPr>
          <p:cNvSpPr>
            <a:spLocks noChangeArrowheads="1"/>
          </p:cNvSpPr>
          <p:nvPr/>
        </p:nvSpPr>
        <p:spPr bwMode="auto">
          <a:xfrm>
            <a:off x="19042" y="413775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28008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idx="4294967295"/>
          </p:nvPr>
        </p:nvSpPr>
        <p:spPr>
          <a:xfrm>
            <a:off x="0" y="266418"/>
            <a:ext cx="9144000" cy="674031"/>
          </a:xfrm>
          <a:noFill/>
        </p:spPr>
        <p:txBody>
          <a:bodyPr wrap="square">
            <a:spAutoFit/>
          </a:bodyPr>
          <a:lstStyle/>
          <a:p>
            <a:pPr algn="ctr"/>
            <a:r>
              <a:rPr lang="en-US" sz="4200" b="1" dirty="0">
                <a:solidFill>
                  <a:srgbClr val="500000"/>
                </a:solidFill>
                <a:effectLst>
                  <a:outerShdw blurRad="38100" dist="38100" dir="2700000" algn="tl">
                    <a:srgbClr val="C0C0C0"/>
                  </a:outerShdw>
                </a:effectLst>
                <a:latin typeface="Tahoma" pitchFamily="34" charset="0"/>
              </a:rPr>
              <a:t>Inflation Reduction Act of 2022</a:t>
            </a:r>
            <a:endParaRPr lang="en-US" sz="2800" dirty="0">
              <a:solidFill>
                <a:srgbClr val="500000"/>
              </a:solidFill>
              <a:effectLst>
                <a:outerShdw blurRad="38100" dist="38100" dir="2700000" algn="tl">
                  <a:srgbClr val="C0C0C0"/>
                </a:outerShdw>
              </a:effectLst>
              <a:latin typeface="Tahoma" pitchFamily="34" charset="0"/>
            </a:endParaRPr>
          </a:p>
        </p:txBody>
      </p:sp>
      <p:sp>
        <p:nvSpPr>
          <p:cNvPr id="612355" name="Rectangle 3"/>
          <p:cNvSpPr>
            <a:spLocks noChangeArrowheads="1"/>
          </p:cNvSpPr>
          <p:nvPr/>
        </p:nvSpPr>
        <p:spPr bwMode="auto">
          <a:xfrm>
            <a:off x="0" y="1159266"/>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2400" dirty="0">
              <a:latin typeface="Times New Roman" pitchFamily="18" charset="0"/>
              <a:ea typeface="ＭＳ Ｐゴシック" pitchFamily="34" charset="-128"/>
            </a:endParaRPr>
          </a:p>
        </p:txBody>
      </p:sp>
      <p:pic>
        <p:nvPicPr>
          <p:cNvPr id="3" name="Picture 2" descr="A picture containing text, screenshot, outdoor object&#10;&#10;Description automatically generated">
            <a:extLst>
              <a:ext uri="{FF2B5EF4-FFF2-40B4-BE49-F238E27FC236}">
                <a16:creationId xmlns:a16="http://schemas.microsoft.com/office/drawing/2014/main" id="{A4614F16-6BC1-F972-436D-360E8066056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27557" y="1333402"/>
            <a:ext cx="4095941" cy="5407156"/>
          </a:xfrm>
          <a:prstGeom prst="rect">
            <a:avLst/>
          </a:prstGeom>
          <a:ln>
            <a:solidFill>
              <a:schemeClr val="tx1"/>
            </a:solidFill>
          </a:ln>
        </p:spPr>
      </p:pic>
      <p:pic>
        <p:nvPicPr>
          <p:cNvPr id="5" name="Picture 4" descr="Graphical user interface, text&#10;&#10;Description automatically generated">
            <a:extLst>
              <a:ext uri="{FF2B5EF4-FFF2-40B4-BE49-F238E27FC236}">
                <a16:creationId xmlns:a16="http://schemas.microsoft.com/office/drawing/2014/main" id="{304E131F-EF80-089D-C81E-72DEFFA0AC8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7514" y="1333402"/>
            <a:ext cx="4334486" cy="5407156"/>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686636EB-10A2-777F-83ED-1A3C0C1B232A}"/>
              </a:ext>
            </a:extLst>
          </p:cNvPr>
          <p:cNvCxnSpPr/>
          <p:nvPr/>
        </p:nvCxnSpPr>
        <p:spPr>
          <a:xfrm flipH="1">
            <a:off x="3581400" y="3276599"/>
            <a:ext cx="660400"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E139C63-DC3E-F89B-1BF7-822BBC977913}"/>
              </a:ext>
            </a:extLst>
          </p:cNvPr>
          <p:cNvSpPr txBox="1"/>
          <p:nvPr/>
        </p:nvSpPr>
        <p:spPr>
          <a:xfrm>
            <a:off x="1270000" y="1333402"/>
            <a:ext cx="2810933" cy="369332"/>
          </a:xfrm>
          <a:prstGeom prst="rect">
            <a:avLst/>
          </a:prstGeom>
          <a:noFill/>
        </p:spPr>
        <p:txBody>
          <a:bodyPr wrap="square" rtlCol="0">
            <a:spAutoFit/>
          </a:bodyPr>
          <a:lstStyle/>
          <a:p>
            <a:r>
              <a:rPr lang="en-US" dirty="0" err="1">
                <a:solidFill>
                  <a:srgbClr val="FF0000"/>
                </a:solidFill>
                <a:latin typeface="Tahoma" panose="020B0604030504040204" pitchFamily="34" charset="0"/>
                <a:ea typeface="Tahoma" panose="020B0604030504040204" pitchFamily="34" charset="0"/>
                <a:cs typeface="Tahoma" panose="020B0604030504040204" pitchFamily="34" charset="0"/>
              </a:rPr>
              <a:t>www.afpc.tamu.edu</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460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idx="4294967295"/>
          </p:nvPr>
        </p:nvSpPr>
        <p:spPr>
          <a:xfrm>
            <a:off x="0" y="112724"/>
            <a:ext cx="9144000" cy="1117229"/>
          </a:xfrm>
          <a:noFill/>
        </p:spPr>
        <p:txBody>
          <a:bodyPr wrap="square">
            <a:spAutoFit/>
          </a:bodyPr>
          <a:lstStyle/>
          <a:p>
            <a:pPr algn="ctr"/>
            <a:r>
              <a:rPr lang="en-US" sz="4200" b="1" dirty="0">
                <a:solidFill>
                  <a:srgbClr val="500000"/>
                </a:solidFill>
                <a:effectLst>
                  <a:outerShdw blurRad="38100" dist="38100" dir="2700000" algn="tl">
                    <a:srgbClr val="C0C0C0"/>
                  </a:outerShdw>
                </a:effectLst>
                <a:latin typeface="Tahoma" pitchFamily="34" charset="0"/>
              </a:rPr>
              <a:t>CBO: BBB vs IRA</a:t>
            </a:r>
            <a:br>
              <a:rPr lang="en-US" sz="4200" b="1" dirty="0">
                <a:solidFill>
                  <a:srgbClr val="500000"/>
                </a:solidFill>
                <a:effectLst>
                  <a:outerShdw blurRad="38100" dist="38100" dir="2700000" algn="tl">
                    <a:srgbClr val="C0C0C0"/>
                  </a:outerShdw>
                </a:effectLst>
                <a:latin typeface="Tahoma" pitchFamily="34" charset="0"/>
              </a:rPr>
            </a:br>
            <a:r>
              <a:rPr lang="en-US" sz="3200" dirty="0">
                <a:solidFill>
                  <a:srgbClr val="500000"/>
                </a:solidFill>
                <a:effectLst>
                  <a:outerShdw blurRad="38100" dist="38100" dir="2700000" algn="tl">
                    <a:srgbClr val="C0C0C0"/>
                  </a:outerShdw>
                </a:effectLst>
                <a:latin typeface="Tahoma" pitchFamily="34" charset="0"/>
              </a:rPr>
              <a:t>Agriculture Titles (FY2022-31, Million$)</a:t>
            </a:r>
            <a:endParaRPr lang="en-US" sz="3200" b="1" dirty="0">
              <a:solidFill>
                <a:srgbClr val="500000"/>
              </a:solidFill>
              <a:effectLst>
                <a:outerShdw blurRad="38100" dist="38100" dir="2700000" algn="tl">
                  <a:srgbClr val="C0C0C0"/>
                </a:outerShdw>
              </a:effectLst>
              <a:latin typeface="Tahoma" pitchFamily="34" charset="0"/>
            </a:endParaRPr>
          </a:p>
        </p:txBody>
      </p:sp>
      <p:sp>
        <p:nvSpPr>
          <p:cNvPr id="612355" name="Rectangle 3"/>
          <p:cNvSpPr>
            <a:spLocks noChangeArrowheads="1"/>
          </p:cNvSpPr>
          <p:nvPr/>
        </p:nvSpPr>
        <p:spPr bwMode="auto">
          <a:xfrm>
            <a:off x="0" y="1315275"/>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2400" dirty="0">
              <a:latin typeface="Times New Roman" pitchFamily="18" charset="0"/>
              <a:ea typeface="ＭＳ Ｐゴシック" pitchFamily="34" charset="-128"/>
            </a:endParaRPr>
          </a:p>
        </p:txBody>
      </p:sp>
      <p:graphicFrame>
        <p:nvGraphicFramePr>
          <p:cNvPr id="4" name="Chart 3">
            <a:extLst>
              <a:ext uri="{FF2B5EF4-FFF2-40B4-BE49-F238E27FC236}">
                <a16:creationId xmlns:a16="http://schemas.microsoft.com/office/drawing/2014/main" id="{DFB31A08-3AC3-7611-E555-07399055DB05}"/>
              </a:ext>
            </a:extLst>
          </p:cNvPr>
          <p:cNvGraphicFramePr>
            <a:graphicFrameLocks/>
          </p:cNvGraphicFramePr>
          <p:nvPr/>
        </p:nvGraphicFramePr>
        <p:xfrm>
          <a:off x="156117" y="1550020"/>
          <a:ext cx="8831766" cy="53079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896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idx="4294967295"/>
          </p:nvPr>
        </p:nvSpPr>
        <p:spPr>
          <a:xfrm>
            <a:off x="0" y="17101"/>
            <a:ext cx="9144000" cy="1117229"/>
          </a:xfrm>
          <a:noFill/>
        </p:spPr>
        <p:txBody>
          <a:bodyPr wrap="square">
            <a:spAutoFit/>
          </a:bodyPr>
          <a:lstStyle/>
          <a:p>
            <a:pPr algn="ctr"/>
            <a:r>
              <a:rPr lang="en-US" sz="4000" b="1" dirty="0">
                <a:solidFill>
                  <a:srgbClr val="500000"/>
                </a:solidFill>
                <a:effectLst>
                  <a:outerShdw blurRad="38100" dist="38100" dir="2700000" algn="tl">
                    <a:srgbClr val="C0C0C0"/>
                  </a:outerShdw>
                </a:effectLst>
                <a:latin typeface="Tahoma" pitchFamily="34" charset="0"/>
              </a:rPr>
              <a:t>Inflation Reduction Act Baseline?</a:t>
            </a:r>
            <a:br>
              <a:rPr lang="en-US" sz="4000" b="1" dirty="0">
                <a:solidFill>
                  <a:srgbClr val="500000"/>
                </a:solidFill>
                <a:effectLst>
                  <a:outerShdw blurRad="38100" dist="38100" dir="2700000" algn="tl">
                    <a:srgbClr val="C0C0C0"/>
                  </a:outerShdw>
                </a:effectLst>
                <a:latin typeface="Tahoma" pitchFamily="34" charset="0"/>
              </a:rPr>
            </a:br>
            <a:r>
              <a:rPr lang="en-US" sz="3200" dirty="0">
                <a:solidFill>
                  <a:srgbClr val="500000"/>
                </a:solidFill>
                <a:effectLst>
                  <a:outerShdw blurRad="38100" dist="38100" dir="2700000" algn="tl">
                    <a:srgbClr val="C0C0C0"/>
                  </a:outerShdw>
                </a:effectLst>
                <a:latin typeface="Tahoma" pitchFamily="34" charset="0"/>
              </a:rPr>
              <a:t>Conservation Programs</a:t>
            </a:r>
            <a:endParaRPr lang="en-US" sz="3200" b="1" dirty="0">
              <a:solidFill>
                <a:srgbClr val="500000"/>
              </a:solidFill>
              <a:effectLst>
                <a:outerShdw blurRad="38100" dist="38100" dir="2700000" algn="tl">
                  <a:srgbClr val="C0C0C0"/>
                </a:outerShdw>
              </a:effectLst>
              <a:latin typeface="Tahoma" pitchFamily="34" charset="0"/>
            </a:endParaRPr>
          </a:p>
        </p:txBody>
      </p:sp>
      <p:sp>
        <p:nvSpPr>
          <p:cNvPr id="612355" name="Rectangle 3"/>
          <p:cNvSpPr>
            <a:spLocks noChangeArrowheads="1"/>
          </p:cNvSpPr>
          <p:nvPr/>
        </p:nvSpPr>
        <p:spPr bwMode="auto">
          <a:xfrm>
            <a:off x="0" y="1179814"/>
            <a:ext cx="9144000" cy="76200"/>
          </a:xfrm>
          <a:prstGeom prst="rect">
            <a:avLst/>
          </a:prstGeom>
          <a:gradFill rotWithShape="0">
            <a:gsLst>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2400" dirty="0">
              <a:latin typeface="Times New Roman" pitchFamily="18" charset="0"/>
              <a:ea typeface="ＭＳ Ｐゴシック" pitchFamily="34" charset="-128"/>
            </a:endParaRPr>
          </a:p>
        </p:txBody>
      </p:sp>
      <p:pic>
        <p:nvPicPr>
          <p:cNvPr id="4" name="Picture 3" descr="Chart, bar chart&#10;&#10;Description automatically generated">
            <a:extLst>
              <a:ext uri="{FF2B5EF4-FFF2-40B4-BE49-F238E27FC236}">
                <a16:creationId xmlns:a16="http://schemas.microsoft.com/office/drawing/2014/main" id="{9F552166-8970-CFFA-95E8-486463564A61}"/>
              </a:ext>
            </a:extLst>
          </p:cNvPr>
          <p:cNvPicPr>
            <a:picLocks noChangeAspect="1"/>
          </p:cNvPicPr>
          <p:nvPr/>
        </p:nvPicPr>
        <p:blipFill>
          <a:blip r:embed="rId2"/>
          <a:stretch>
            <a:fillRect/>
          </a:stretch>
        </p:blipFill>
        <p:spPr>
          <a:xfrm>
            <a:off x="775699" y="1472770"/>
            <a:ext cx="7592602" cy="5204599"/>
          </a:xfrm>
          <a:prstGeom prst="rect">
            <a:avLst/>
          </a:prstGeom>
        </p:spPr>
      </p:pic>
    </p:spTree>
    <p:extLst>
      <p:ext uri="{BB962C8B-B14F-4D97-AF65-F5344CB8AC3E}">
        <p14:creationId xmlns:p14="http://schemas.microsoft.com/office/powerpoint/2010/main" val="395228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9A54D13C-4902-B446-BF54-F652001EEE3F}"/>
              </a:ext>
            </a:extLst>
          </p:cNvPr>
          <p:cNvSpPr>
            <a:spLocks noChangeArrowheads="1"/>
          </p:cNvSpPr>
          <p:nvPr/>
        </p:nvSpPr>
        <p:spPr bwMode="auto">
          <a:xfrm>
            <a:off x="5788" y="2424918"/>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
        <p:nvSpPr>
          <p:cNvPr id="7" name="Title 1">
            <a:extLst>
              <a:ext uri="{FF2B5EF4-FFF2-40B4-BE49-F238E27FC236}">
                <a16:creationId xmlns:a16="http://schemas.microsoft.com/office/drawing/2014/main" id="{85F4BF08-6F7B-AB4F-BF66-11C91E642EDA}"/>
              </a:ext>
            </a:extLst>
          </p:cNvPr>
          <p:cNvSpPr txBox="1">
            <a:spLocks/>
          </p:cNvSpPr>
          <p:nvPr/>
        </p:nvSpPr>
        <p:spPr>
          <a:xfrm>
            <a:off x="149087" y="2650560"/>
            <a:ext cx="8842513"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4800" b="1" dirty="0">
                <a:solidFill>
                  <a:srgbClr val="500000"/>
                </a:solidFill>
                <a:latin typeface="Tahoma" panose="020B0604030504040204" pitchFamily="34" charset="0"/>
                <a:ea typeface="Tahoma" panose="020B0604030504040204" pitchFamily="34" charset="0"/>
                <a:cs typeface="Tahoma" panose="020B0604030504040204" pitchFamily="34" charset="0"/>
              </a:rPr>
              <a:t>Setting the Stage:</a:t>
            </a:r>
          </a:p>
          <a:p>
            <a:pPr algn="ctr">
              <a:lnSpc>
                <a:spcPct val="110000"/>
              </a:lnSpc>
            </a:pPr>
            <a:r>
              <a:rPr lang="en-US" sz="4800" dirty="0">
                <a:solidFill>
                  <a:srgbClr val="500000"/>
                </a:solidFill>
                <a:latin typeface="Tahoma" panose="020B0604030504040204" pitchFamily="34" charset="0"/>
                <a:ea typeface="Tahoma" panose="020B0604030504040204" pitchFamily="34" charset="0"/>
                <a:cs typeface="Tahoma" panose="020B0604030504040204" pitchFamily="34" charset="0"/>
              </a:rPr>
              <a:t>Cost of Production</a:t>
            </a:r>
          </a:p>
        </p:txBody>
      </p:sp>
      <p:sp>
        <p:nvSpPr>
          <p:cNvPr id="8" name="Rectangle 5">
            <a:extLst>
              <a:ext uri="{FF2B5EF4-FFF2-40B4-BE49-F238E27FC236}">
                <a16:creationId xmlns:a16="http://schemas.microsoft.com/office/drawing/2014/main" id="{D6E7B422-6842-C94C-9341-DAD09D9091E3}"/>
              </a:ext>
            </a:extLst>
          </p:cNvPr>
          <p:cNvSpPr>
            <a:spLocks noChangeArrowheads="1"/>
          </p:cNvSpPr>
          <p:nvPr/>
        </p:nvSpPr>
        <p:spPr bwMode="auto">
          <a:xfrm>
            <a:off x="19042" y="4137757"/>
            <a:ext cx="9138212" cy="64009"/>
          </a:xfrm>
          <a:prstGeom prst="rect">
            <a:avLst/>
          </a:prstGeom>
          <a:gradFill rotWithShape="0">
            <a:gsLst>
              <a:gs pos="18031">
                <a:srgbClr val="E0D1D1"/>
              </a:gs>
              <a:gs pos="11000">
                <a:srgbClr val="ECE3E3"/>
              </a:gs>
              <a:gs pos="0">
                <a:srgbClr val="FFFFFF"/>
              </a:gs>
              <a:gs pos="100000">
                <a:srgbClr val="500000"/>
              </a:gs>
            </a:gsLst>
            <a:path path="shape">
              <a:fillToRect l="50000" t="50000" r="50000" b="50000"/>
            </a:path>
          </a:gradFill>
          <a:ln w="9525">
            <a:solidFill>
              <a:srgbClr val="500000"/>
            </a:solidFill>
            <a:miter lim="800000"/>
            <a:headEnd/>
            <a:tailEnd/>
          </a:ln>
        </p:spPr>
        <p:txBody>
          <a:bodyPr wrap="none" anchor="ctr"/>
          <a:lstStyle/>
          <a:p>
            <a:pPr algn="ctr">
              <a:lnSpc>
                <a:spcPct val="100000"/>
              </a:lnSpc>
              <a:spcBef>
                <a:spcPct val="0"/>
              </a:spcBef>
              <a:spcAft>
                <a:spcPct val="0"/>
              </a:spcAft>
              <a:buClrTx/>
              <a:buFontTx/>
              <a:buNone/>
            </a:pPr>
            <a:endParaRPr lang="en-US" sz="1350" dirty="0">
              <a:latin typeface="Times New Roman" pitchFamily="18" charset="0"/>
            </a:endParaRPr>
          </a:p>
        </p:txBody>
      </p:sp>
    </p:spTree>
    <p:extLst>
      <p:ext uri="{BB962C8B-B14F-4D97-AF65-F5344CB8AC3E}">
        <p14:creationId xmlns:p14="http://schemas.microsoft.com/office/powerpoint/2010/main" val="921433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1FCCB3F276B74D9ED702EDBD36C4E6" ma:contentTypeVersion="11" ma:contentTypeDescription="Create a new document." ma:contentTypeScope="" ma:versionID="39af5c4ef905b89a7e2b4aa868754454">
  <xsd:schema xmlns:xsd="http://www.w3.org/2001/XMLSchema" xmlns:xs="http://www.w3.org/2001/XMLSchema" xmlns:p="http://schemas.microsoft.com/office/2006/metadata/properties" xmlns:ns2="69d5c35f-dacc-4b30-9ec8-786d925f5e13" xmlns:ns3="9a0d142f-4690-416c-8f26-3a85a83614b6" targetNamespace="http://schemas.microsoft.com/office/2006/metadata/properties" ma:root="true" ma:fieldsID="cd25b7c0b2f9c10466de736c78e33e78" ns2:_="" ns3:_="">
    <xsd:import namespace="69d5c35f-dacc-4b30-9ec8-786d925f5e13"/>
    <xsd:import namespace="9a0d142f-4690-416c-8f26-3a85a83614b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5c35f-dacc-4b30-9ec8-786d925f5e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b86460d-f5b5-46a6-91c1-a19dbfcce17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0d142f-4690-416c-8f26-3a85a83614b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33ede98-69c8-413d-9a4b-3780aab46253}" ma:internalName="TaxCatchAll" ma:showField="CatchAllData" ma:web="9a0d142f-4690-416c-8f26-3a85a83614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0d142f-4690-416c-8f26-3a85a83614b6" xsi:nil="true"/>
    <lcf76f155ced4ddcb4097134ff3c332f xmlns="69d5c35f-dacc-4b30-9ec8-786d925f5e1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AB81A4-350D-40A2-94D8-8C2FC3B38603}"/>
</file>

<file path=customXml/itemProps2.xml><?xml version="1.0" encoding="utf-8"?>
<ds:datastoreItem xmlns:ds="http://schemas.openxmlformats.org/officeDocument/2006/customXml" ds:itemID="{2646DB20-AF1A-4B77-BC4F-9B3DAC76AAF3}"/>
</file>

<file path=customXml/itemProps3.xml><?xml version="1.0" encoding="utf-8"?>
<ds:datastoreItem xmlns:ds="http://schemas.openxmlformats.org/officeDocument/2006/customXml" ds:itemID="{4669130D-5F54-4ECA-9228-197C26D9CDC7}"/>
</file>

<file path=docProps/app.xml><?xml version="1.0" encoding="utf-8"?>
<Properties xmlns="http://schemas.openxmlformats.org/officeDocument/2006/extended-properties" xmlns:vt="http://schemas.openxmlformats.org/officeDocument/2006/docPropsVTypes">
  <Template/>
  <TotalTime>25649</TotalTime>
  <Words>1676</Words>
  <Application>Microsoft Macintosh PowerPoint</Application>
  <PresentationFormat>On-screen Show (4:3)</PresentationFormat>
  <Paragraphs>269</Paragraphs>
  <Slides>31</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Courier New</vt:lpstr>
      <vt:lpstr>Tahoma</vt:lpstr>
      <vt:lpstr>Times New Roman</vt:lpstr>
      <vt:lpstr>Wingdings</vt:lpstr>
      <vt:lpstr>Office Theme</vt:lpstr>
      <vt:lpstr>PowerPoint Presentation</vt:lpstr>
      <vt:lpstr>Presentation Outline</vt:lpstr>
      <vt:lpstr>PowerPoint Presentation</vt:lpstr>
      <vt:lpstr>Fiscal Responsibility Act of 2023</vt:lpstr>
      <vt:lpstr>PowerPoint Presentation</vt:lpstr>
      <vt:lpstr>Inflation Reduction Act of 2022</vt:lpstr>
      <vt:lpstr>CBO: BBB vs IRA Agriculture Titles (FY2022-31, Million$)</vt:lpstr>
      <vt:lpstr>Inflation Reduction Act Baseline? Conservation Programs</vt:lpstr>
      <vt:lpstr>PowerPoint Presentation</vt:lpstr>
      <vt:lpstr>2022 Cost of Production</vt:lpstr>
      <vt:lpstr>Changes in Cost of Production USDA-ERS: 2020-22 vs. 2012-14</vt:lpstr>
      <vt:lpstr>PowerPoint Presentation</vt:lpstr>
      <vt:lpstr>Federal Debt Held by the Public 1962-2022</vt:lpstr>
      <vt:lpstr>PowerPoint Presentation</vt:lpstr>
      <vt:lpstr>Farm Bill Projected Outlays</vt:lpstr>
      <vt:lpstr>PowerPoint Presentation</vt:lpstr>
      <vt:lpstr>Commodity Title Outlays 2002 vs 2018</vt:lpstr>
      <vt:lpstr>Where does that leave us?</vt:lpstr>
      <vt:lpstr>Path Forward</vt:lpstr>
      <vt:lpstr>PowerPoint Presentation</vt:lpstr>
      <vt:lpstr>PowerPoint Presentation</vt:lpstr>
      <vt:lpstr>Effective Reference Prices Using CBO’s May 2023 Outlook</vt:lpstr>
      <vt:lpstr>Other Reference Price Inflators? Prices Paid, Interest, Taxes, Wages (PPITW) vs. Consumer Price Index (CPI)</vt:lpstr>
      <vt:lpstr>Commodity Title Specifics</vt:lpstr>
      <vt:lpstr>Commodity Title Specifics</vt:lpstr>
      <vt:lpstr>Base Acres</vt:lpstr>
      <vt:lpstr>Recap: Means Testing, Actively Engaged Rules &amp; Payment Limits</vt:lpstr>
      <vt:lpstr>Means Testing, Actively Engaged Rules &amp; Payment Limits</vt:lpstr>
      <vt:lpstr>Combine Area-Wide Insurance?</vt:lpstr>
      <vt:lpstr>Southern Ag Today www.southernagtoday.org</vt:lpstr>
      <vt:lpstr>PowerPoint Presentation</vt:lpstr>
    </vt:vector>
  </TitlesOfParts>
  <Company>Texas Extension Economics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Provisions of the Federal Improvement and Reform Act of 1996 (also know as the FAIR Act of 1996)</dc:title>
  <dc:creator>Joe Outlaw</dc:creator>
  <cp:lastModifiedBy>Bart Fischer</cp:lastModifiedBy>
  <cp:revision>2139</cp:revision>
  <cp:lastPrinted>2023-08-28T15:21:36Z</cp:lastPrinted>
  <dcterms:created xsi:type="dcterms:W3CDTF">2002-04-02T03:30:55Z</dcterms:created>
  <dcterms:modified xsi:type="dcterms:W3CDTF">2023-08-28T21:05:23Z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0x010100621FCCB3F276B74D9ED702EDBD36C4E6</vt:lpwstr>
  </property>
</Properties>
</file>